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5" r:id="rId2"/>
    <p:sldId id="316" r:id="rId3"/>
    <p:sldId id="318" r:id="rId4"/>
    <p:sldId id="326" r:id="rId5"/>
    <p:sldId id="327" r:id="rId6"/>
    <p:sldId id="323" r:id="rId7"/>
    <p:sldId id="328" r:id="rId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iorenzo peirano" initials="fp" lastIdx="1" clrIdx="0">
    <p:extLst>
      <p:ext uri="{19B8F6BF-5375-455C-9EA6-DF929625EA0E}">
        <p15:presenceInfo xmlns:p15="http://schemas.microsoft.com/office/powerpoint/2012/main" userId="77693d5fb3435f6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59" autoAdjust="0"/>
    <p:restoredTop sz="60148" autoAdjust="0"/>
  </p:normalViewPr>
  <p:slideViewPr>
    <p:cSldViewPr snapToGrid="0">
      <p:cViewPr varScale="1">
        <p:scale>
          <a:sx n="54" d="100"/>
          <a:sy n="54" d="100"/>
        </p:scale>
        <p:origin x="19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65CBB3-41BB-4BC9-9DB4-58EA7ED890A2}" type="datetimeFigureOut">
              <a:rPr lang="it-IT" smtClean="0"/>
              <a:t>30/03/2021</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EB0E50-272F-4D63-A6C3-168D8BFCCA39}" type="slidenum">
              <a:rPr lang="it-IT" smtClean="0"/>
              <a:t>‹N›</a:t>
            </a:fld>
            <a:endParaRPr lang="it-IT"/>
          </a:p>
        </p:txBody>
      </p:sp>
    </p:spTree>
    <p:extLst>
      <p:ext uri="{BB962C8B-B14F-4D97-AF65-F5344CB8AC3E}">
        <p14:creationId xmlns:p14="http://schemas.microsoft.com/office/powerpoint/2010/main" val="326232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R="31115" algn="just">
              <a:lnSpc>
                <a:spcPct val="150000"/>
              </a:lnSpc>
              <a:spcAft>
                <a:spcPts val="800"/>
              </a:spcAft>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
        <p:nvSpPr>
          <p:cNvPr id="4" name="Segnaposto numero diapositiva 3"/>
          <p:cNvSpPr>
            <a:spLocks noGrp="1"/>
          </p:cNvSpPr>
          <p:nvPr>
            <p:ph type="sldNum" sz="quarter" idx="5"/>
          </p:nvPr>
        </p:nvSpPr>
        <p:spPr/>
        <p:txBody>
          <a:bodyPr/>
          <a:lstStyle/>
          <a:p>
            <a:fld id="{B6EB0E50-272F-4D63-A6C3-168D8BFCCA39}" type="slidenum">
              <a:rPr lang="it-IT" smtClean="0"/>
              <a:t>1</a:t>
            </a:fld>
            <a:endParaRPr lang="it-IT"/>
          </a:p>
        </p:txBody>
      </p:sp>
    </p:spTree>
    <p:extLst>
      <p:ext uri="{BB962C8B-B14F-4D97-AF65-F5344CB8AC3E}">
        <p14:creationId xmlns:p14="http://schemas.microsoft.com/office/powerpoint/2010/main" val="2569139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R="31115" algn="just">
              <a:lnSpc>
                <a:spcPct val="150000"/>
              </a:lnSpc>
              <a:spcAft>
                <a:spcPts val="800"/>
              </a:spcAft>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egnaposto numero diapositiva 3"/>
          <p:cNvSpPr>
            <a:spLocks noGrp="1"/>
          </p:cNvSpPr>
          <p:nvPr>
            <p:ph type="sldNum" sz="quarter" idx="5"/>
          </p:nvPr>
        </p:nvSpPr>
        <p:spPr/>
        <p:txBody>
          <a:bodyPr/>
          <a:lstStyle/>
          <a:p>
            <a:fld id="{B6EB0E50-272F-4D63-A6C3-168D8BFCCA39}" type="slidenum">
              <a:rPr lang="it-IT" smtClean="0"/>
              <a:t>2</a:t>
            </a:fld>
            <a:endParaRPr lang="it-IT"/>
          </a:p>
        </p:txBody>
      </p:sp>
    </p:spTree>
    <p:extLst>
      <p:ext uri="{BB962C8B-B14F-4D97-AF65-F5344CB8AC3E}">
        <p14:creationId xmlns:p14="http://schemas.microsoft.com/office/powerpoint/2010/main" val="3185561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R="31115" algn="just">
              <a:lnSpc>
                <a:spcPct val="150000"/>
              </a:lnSpc>
              <a:spcAft>
                <a:spcPts val="800"/>
              </a:spcAft>
            </a:pPr>
            <a:r>
              <a:rPr lang="it-IT" sz="1200" dirty="0">
                <a:effectLst/>
                <a:latin typeface="Calibri" panose="020F0502020204030204" pitchFamily="34" charset="0"/>
                <a:ea typeface="Calibri" panose="020F0502020204030204" pitchFamily="34" charset="0"/>
                <a:cs typeface="Times New Roman" panose="02020603050405020304" pitchFamily="18" charset="0"/>
              </a:rPr>
              <a:t>Perché si è  deciso di fare la scelta di integrare su questo applicativo la gestione della privacy e in parte anche della trasparenza?</a:t>
            </a:r>
          </a:p>
          <a:p>
            <a:pPr marR="31115" algn="just">
              <a:lnSpc>
                <a:spcPct val="150000"/>
              </a:lnSpc>
              <a:spcAft>
                <a:spcPts val="800"/>
              </a:spcAft>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p>
            <a:pPr marR="31115" algn="just">
              <a:lnSpc>
                <a:spcPct val="150000"/>
              </a:lnSpc>
              <a:spcAft>
                <a:spcPts val="800"/>
              </a:spcAft>
            </a:pPr>
            <a:r>
              <a:rPr lang="it-IT" sz="1200" dirty="0">
                <a:effectLst/>
                <a:latin typeface="Calibri" panose="020F0502020204030204" pitchFamily="34" charset="0"/>
                <a:ea typeface="Calibri" panose="020F0502020204030204" pitchFamily="34" charset="0"/>
                <a:cs typeface="Times New Roman" panose="02020603050405020304" pitchFamily="18" charset="0"/>
              </a:rPr>
              <a:t>Perché è diventato ornai indispensabile gestire privacy e trasparenza insieme, come facce della stessa medaglia, nel senso che le norme in materia di trasparenza costituiscono nella maggior parte dei casi la base giuridica che legittima la diffusione dei dati personali.</a:t>
            </a:r>
          </a:p>
          <a:p>
            <a:pPr marR="31115" algn="just">
              <a:lnSpc>
                <a:spcPct val="150000"/>
              </a:lnSpc>
              <a:spcAft>
                <a:spcPts val="800"/>
              </a:spcAft>
            </a:pPr>
            <a:r>
              <a:rPr lang="it-IT" sz="1200" dirty="0">
                <a:effectLst/>
                <a:latin typeface="Calibri" panose="020F0502020204030204" pitchFamily="34" charset="0"/>
                <a:ea typeface="Calibri" panose="020F0502020204030204" pitchFamily="34" charset="0"/>
                <a:cs typeface="Times New Roman" panose="02020603050405020304" pitchFamily="18" charset="0"/>
              </a:rPr>
              <a:t>Di conseguenza diventa indispensabile fin dal momento della scrittura di un atto capire quali sono gli obblighi di trasparenza o più in generale di pubblicazione che lo riguarda e quindi, anche in relazione a ciò, quale è il regime privacy dei dati personali in esso contenuti. </a:t>
            </a:r>
          </a:p>
          <a:p>
            <a:pPr marR="31115" algn="just">
              <a:lnSpc>
                <a:spcPct val="150000"/>
              </a:lnSpc>
              <a:spcAft>
                <a:spcPts val="800"/>
              </a:spcAft>
            </a:pPr>
            <a:r>
              <a:rPr lang="it-IT" sz="1200" dirty="0">
                <a:effectLst/>
                <a:latin typeface="Calibri" panose="020F0502020204030204" pitchFamily="34" charset="0"/>
                <a:ea typeface="Calibri" panose="020F0502020204030204" pitchFamily="34" charset="0"/>
                <a:cs typeface="Times New Roman" panose="02020603050405020304" pitchFamily="18" charset="0"/>
              </a:rPr>
              <a:t>La Regione ha fatto una scelta ben precisa, quella di garantire la massima trasparenza di tutti gli atti amministrativi anche al di la degli obblighi di pubblicazione.</a:t>
            </a:r>
          </a:p>
          <a:p>
            <a:pPr marR="31115" algn="just">
              <a:lnSpc>
                <a:spcPct val="150000"/>
              </a:lnSpc>
              <a:spcAft>
                <a:spcPts val="800"/>
              </a:spcAft>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p>
            <a:pPr marR="31115" algn="just">
              <a:lnSpc>
                <a:spcPct val="150000"/>
              </a:lnSpc>
              <a:spcAft>
                <a:spcPts val="800"/>
              </a:spcAft>
            </a:pPr>
            <a:r>
              <a:rPr lang="it-IT" sz="1200" dirty="0">
                <a:effectLst/>
                <a:latin typeface="Calibri" panose="020F0502020204030204" pitchFamily="34" charset="0"/>
                <a:ea typeface="Calibri" panose="020F0502020204030204" pitchFamily="34" charset="0"/>
                <a:cs typeface="Times New Roman" panose="02020603050405020304" pitchFamily="18" charset="0"/>
              </a:rPr>
              <a:t>Come avviene questo concretamente?  Avviene attraverso un automatismo per cui tutto ciò che viene gestito mediante la scrivania atti viene direttamente pubblicato nella banca dati generale degli atti amministrativi della RER visibile anche al mondo esterno. Quindi tutti gli atti nel momento stesso in cui vengono consolidati diventano visibili.</a:t>
            </a:r>
          </a:p>
          <a:p>
            <a:pPr marR="31115" algn="just">
              <a:lnSpc>
                <a:spcPct val="150000"/>
              </a:lnSpc>
              <a:spcAft>
                <a:spcPts val="800"/>
              </a:spcAft>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p>
            <a:pPr marR="31115" algn="just">
              <a:lnSpc>
                <a:spcPct val="150000"/>
              </a:lnSpc>
              <a:spcAft>
                <a:spcPts val="800"/>
              </a:spcAft>
            </a:pPr>
            <a:r>
              <a:rPr lang="it-IT" sz="1200" dirty="0">
                <a:effectLst/>
                <a:latin typeface="Calibri" panose="020F0502020204030204" pitchFamily="34" charset="0"/>
                <a:ea typeface="Calibri" panose="020F0502020204030204" pitchFamily="34" charset="0"/>
                <a:cs typeface="Times New Roman" panose="02020603050405020304" pitchFamily="18" charset="0"/>
              </a:rPr>
              <a:t>Questo ha avuto una conseguenza ben precisa e cioè che è diventato indispensabile già nel momento della generazione dell’atto, che siano compiute le scelte fondamentali in materia di privacy, cioè cosa far vedere e cosa non far vedere, che non possono essere rimandate ad un momento successivo, perché la pubblicazione  di tutti gli atti per noi è automatica. . </a:t>
            </a:r>
          </a:p>
          <a:p>
            <a:pPr marR="31115" algn="just">
              <a:lnSpc>
                <a:spcPct val="150000"/>
              </a:lnSpc>
              <a:spcAft>
                <a:spcPts val="800"/>
              </a:spcAft>
            </a:pPr>
            <a:r>
              <a:rPr lang="it-IT" sz="1200" dirty="0">
                <a:effectLst/>
                <a:latin typeface="Calibri" panose="020F0502020204030204" pitchFamily="34" charset="0"/>
                <a:cs typeface="Times New Roman" panose="02020603050405020304" pitchFamily="18" charset="0"/>
              </a:rPr>
              <a:t>Un discorso a parte va fatto per le banche dati trasparenza nelle quali gli atti vengono pubblicasti in automatico solo in alcuni casi e sempre mediante una scelta fatta sulla scrivania atti. Cioè se viene spuntata una certa opzione trasparenza sulla scrivania allora viene automaticamente implementata la banca dati trasparenza. Per noi ad esempio avviene per le pubblicazioni dei provvedimenti ex art. 23, in altri casi invece è occorrono  dei passaggi in più, ad esempio, per allegare documenti ulteriori o strutturare l’informazione come richiesto dal d.lgs. trasparenza.</a:t>
            </a:r>
          </a:p>
          <a:p>
            <a:pPr marR="31115" algn="just">
              <a:lnSpc>
                <a:spcPct val="150000"/>
              </a:lnSpc>
              <a:spcAft>
                <a:spcPts val="800"/>
              </a:spcAft>
            </a:pPr>
            <a:endParaRPr lang="it-IT" sz="1200" dirty="0">
              <a:effectLst/>
              <a:latin typeface="Calibri" panose="020F0502020204030204" pitchFamily="34" charset="0"/>
              <a:cs typeface="Times New Roman" panose="02020603050405020304" pitchFamily="18" charset="0"/>
            </a:endParaRPr>
          </a:p>
          <a:p>
            <a:pPr marR="31115" algn="just">
              <a:lnSpc>
                <a:spcPct val="150000"/>
              </a:lnSpc>
              <a:spcAft>
                <a:spcPts val="800"/>
              </a:spcAft>
            </a:pPr>
            <a:r>
              <a:rPr lang="it-IT" sz="1200" dirty="0">
                <a:effectLst/>
                <a:latin typeface="Calibri" panose="020F0502020204030204" pitchFamily="34" charset="0"/>
                <a:cs typeface="Times New Roman" panose="02020603050405020304" pitchFamily="18" charset="0"/>
              </a:rPr>
              <a:t>In ogni caso la direzione da seguire non poteva che essere quella di integrare proprio sull’applicativo che genera gli atti anche le decisioni in materia di trasparenza e di privacy.  </a:t>
            </a:r>
          </a:p>
          <a:p>
            <a:pPr marR="31115" algn="just">
              <a:lnSpc>
                <a:spcPct val="150000"/>
              </a:lnSpc>
              <a:spcAft>
                <a:spcPts val="800"/>
              </a:spcAft>
            </a:pPr>
            <a:r>
              <a:rPr lang="it-IT" sz="1200" dirty="0">
                <a:effectLst/>
                <a:latin typeface="Calibri" panose="020F0502020204030204" pitchFamily="34" charset="0"/>
                <a:cs typeface="Times New Roman" panose="02020603050405020304" pitchFamily="18" charset="0"/>
              </a:rPr>
              <a:t>Da ultimo si sottolinea che degli obblighi di pubblicazione e adesso anche del regime privacy la Regione dà conto nell’atto stesso e quindi sono scelte che ricadono nella responsabilità del dirigente nel momento in cui scrive l’atto.</a:t>
            </a:r>
          </a:p>
        </p:txBody>
      </p:sp>
      <p:sp>
        <p:nvSpPr>
          <p:cNvPr id="4" name="Segnaposto numero diapositiva 3"/>
          <p:cNvSpPr>
            <a:spLocks noGrp="1"/>
          </p:cNvSpPr>
          <p:nvPr>
            <p:ph type="sldNum" sz="quarter" idx="5"/>
          </p:nvPr>
        </p:nvSpPr>
        <p:spPr/>
        <p:txBody>
          <a:bodyPr/>
          <a:lstStyle/>
          <a:p>
            <a:fld id="{B6EB0E50-272F-4D63-A6C3-168D8BFCCA39}" type="slidenum">
              <a:rPr lang="it-IT" smtClean="0"/>
              <a:t>3</a:t>
            </a:fld>
            <a:endParaRPr lang="it-IT"/>
          </a:p>
        </p:txBody>
      </p:sp>
    </p:spTree>
    <p:extLst>
      <p:ext uri="{BB962C8B-B14F-4D97-AF65-F5344CB8AC3E}">
        <p14:creationId xmlns:p14="http://schemas.microsoft.com/office/powerpoint/2010/main" val="1167117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dirty="0">
                <a:effectLst/>
                <a:latin typeface="Calibri" panose="020F0502020204030204" pitchFamily="34" charset="0"/>
                <a:ea typeface="Calibri" panose="020F0502020204030204" pitchFamily="34" charset="0"/>
                <a:cs typeface="Times New Roman" panose="02020603050405020304" pitchFamily="18" charset="0"/>
              </a:rPr>
              <a:t>NOTA BENE: ai nostri fini il nome del dirigente che firma l’atto non è considerato dato personale, quindi se c’è solo il suo nome si può scegliere questa opzione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t-IT" sz="1200" dirty="0">
                <a:effectLst/>
                <a:latin typeface="Calibri" panose="020F0502020204030204" pitchFamily="34" charset="0"/>
                <a:ea typeface="Calibri" panose="020F0502020204030204" pitchFamily="34" charset="0"/>
                <a:cs typeface="Times New Roman" panose="02020603050405020304" pitchFamily="18" charset="0"/>
              </a:rPr>
              <a:t>LA NOVITA’ PIU’ RILEVANTE E’ CHE BISOGNA SPECIFICARE LA NORMA IN BASE ALLA QUALE RITENIAMO DI POTER DIFFONDERE I DATI PERSONALI PRESENTI NELL’ATTO</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1200" b="1" dirty="0">
                <a:effectLst/>
                <a:latin typeface="Calibri" panose="020F0502020204030204" pitchFamily="34" charset="0"/>
                <a:cs typeface="Times New Roman" panose="02020603050405020304" pitchFamily="18" charset="0"/>
              </a:rPr>
              <a:t>La norma richiamata compare sulla carpetta dell’atto ed è sempre visibile all’esterno.</a:t>
            </a:r>
            <a:endParaRPr lang="it-IT"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t-IT" sz="1200" b="1" dirty="0">
                <a:effectLst/>
                <a:latin typeface="Calibri" panose="020F0502020204030204" pitchFamily="34" charset="0"/>
                <a:ea typeface="Calibri" panose="020F0502020204030204" pitchFamily="34" charset="0"/>
                <a:cs typeface="Times New Roman" panose="02020603050405020304" pitchFamily="18" charset="0"/>
              </a:rPr>
              <a:t>QUESTO E’ UN PUNTO CRITICO DA GESTIRE, MA ANCHE QUELLO DI MAGGIOR QUALITA’ AGGIUNTA DEL PROGETTO E CHE STIMOLA PROPRIO QUELLA RIFLESSIONE CONGIUNTA PRIVACY – TRASPARENZA COME DUE FACCE DELLA STESSA MEDAGLIA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t-IT" sz="1200" dirty="0">
                <a:effectLst/>
                <a:latin typeface="Calibri" panose="020F0502020204030204" pitchFamily="34" charset="0"/>
                <a:ea typeface="Calibri" panose="020F0502020204030204" pitchFamily="34" charset="0"/>
                <a:cs typeface="Times New Roman" panose="02020603050405020304" pitchFamily="18" charset="0"/>
              </a:rPr>
              <a:t>La mancata compilazione del campo nel caso in cui risulti obbligatorio viene </a:t>
            </a:r>
            <a:r>
              <a:rPr lang="it-IT" sz="1200" b="1" dirty="0">
                <a:effectLst/>
                <a:latin typeface="Calibri" panose="020F0502020204030204" pitchFamily="34" charset="0"/>
                <a:ea typeface="Calibri" panose="020F0502020204030204" pitchFamily="34" charset="0"/>
                <a:cs typeface="Times New Roman" panose="02020603050405020304" pitchFamily="18" charset="0"/>
              </a:rPr>
              <a:t>segnalata all’utente con un messaggio di errore</a:t>
            </a:r>
            <a:r>
              <a:rPr lang="it-IT"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t-IT" sz="1200" b="1" dirty="0"/>
              <a:t>L’unico caso in cui campo non va compilato è se è stato spuntato uno dei tre flag sulla trasparenza presenti sull’applicativo: art. 26 d.lgs. 33/2013, art. 15 d.lgs. 33/2013, art. 23 d.lgs. 33/2013</a:t>
            </a:r>
          </a:p>
          <a:p>
            <a:pPr marL="0" marR="0" lvl="0" indent="0" algn="l" defTabSz="914400" rtl="0" eaLnBrk="1" fontAlgn="auto" latinLnBrk="0" hangingPunct="1">
              <a:lnSpc>
                <a:spcPct val="100000"/>
              </a:lnSpc>
              <a:spcBef>
                <a:spcPts val="0"/>
              </a:spcBef>
              <a:spcAft>
                <a:spcPts val="0"/>
              </a:spcAft>
              <a:buClrTx/>
              <a:buSzTx/>
              <a:buFontTx/>
              <a:buNone/>
              <a:tabLst/>
              <a:defRPr/>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p>
            <a:pPr marR="31115" algn="just">
              <a:lnSpc>
                <a:spcPct val="150000"/>
              </a:lnSpc>
              <a:spcAft>
                <a:spcPts val="800"/>
              </a:spcAft>
            </a:pPr>
            <a:endParaRPr lang="it-IT" sz="1200" b="1" dirty="0"/>
          </a:p>
          <a:p>
            <a:pPr marR="31115" algn="just">
              <a:lnSpc>
                <a:spcPct val="150000"/>
              </a:lnSpc>
              <a:spcAft>
                <a:spcPts val="800"/>
              </a:spcAft>
            </a:pPr>
            <a:endParaRPr lang="it-IT"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EB0E50-272F-4D63-A6C3-168D8BFCCA39}"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0745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dirty="0">
                <a:effectLst/>
                <a:latin typeface="Calibri" panose="020F0502020204030204" pitchFamily="34" charset="0"/>
                <a:ea typeface="Calibri" panose="020F0502020204030204" pitchFamily="34" charset="0"/>
                <a:cs typeface="Times New Roman" panose="02020603050405020304" pitchFamily="18" charset="0"/>
              </a:rPr>
              <a:t>Noi assimiliamo al caso 3 anche quello di dati che consentono di risalire alla situazione di disagio economico della persona, cioè tutti i casi di divieto assoluto di pubblicazione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t-IT" sz="1200" dirty="0">
                <a:effectLst/>
                <a:latin typeface="Calibri" panose="020F0502020204030204" pitchFamily="34" charset="0"/>
                <a:ea typeface="Calibri" panose="020F0502020204030204" pitchFamily="34" charset="0"/>
                <a:cs typeface="Times New Roman" panose="02020603050405020304" pitchFamily="18" charset="0"/>
              </a:rPr>
              <a:t>IL SISTEMA NON CONSENTE DI PROCEDERE SE LA SCHEDA NON VIENE CARICATA SULL’APPLICATIVO</a:t>
            </a:r>
          </a:p>
          <a:p>
            <a:pPr marL="0" marR="0" lvl="0" indent="0" algn="l" defTabSz="914400" rtl="0" eaLnBrk="1" fontAlgn="auto" latinLnBrk="0" hangingPunct="1">
              <a:lnSpc>
                <a:spcPct val="100000"/>
              </a:lnSpc>
              <a:spcBef>
                <a:spcPts val="0"/>
              </a:spcBef>
              <a:spcAft>
                <a:spcPts val="0"/>
              </a:spcAft>
              <a:buClrTx/>
              <a:buSzTx/>
              <a:buFontTx/>
              <a:buNone/>
              <a:tabLst/>
              <a:defRPr/>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t-IT" sz="1200" dirty="0">
                <a:effectLst/>
                <a:latin typeface="Calibri" panose="020F0502020204030204" pitchFamily="34" charset="0"/>
                <a:ea typeface="Calibri" panose="020F0502020204030204" pitchFamily="34" charset="0"/>
                <a:cs typeface="Times New Roman" panose="02020603050405020304" pitchFamily="18" charset="0"/>
              </a:rPr>
              <a:t>E’ STATO SOTTOLINEATO «ANCHE UNO SOLO» perché vi possono essere casi di casi di ATTI MISTI che contengono sia dati diffondibili che non diffondibili</a:t>
            </a:r>
          </a:p>
          <a:p>
            <a:pPr marL="0" marR="0" lvl="0" indent="0" algn="l" defTabSz="914400" rtl="0" eaLnBrk="1" fontAlgn="auto" latinLnBrk="0" hangingPunct="1">
              <a:lnSpc>
                <a:spcPct val="100000"/>
              </a:lnSpc>
              <a:spcBef>
                <a:spcPts val="0"/>
              </a:spcBef>
              <a:spcAft>
                <a:spcPts val="0"/>
              </a:spcAft>
              <a:buClrTx/>
              <a:buSzTx/>
              <a:buFontTx/>
              <a:buNone/>
              <a:tabLst/>
              <a:defRPr/>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t-IT" sz="1200" dirty="0">
                <a:effectLst/>
                <a:latin typeface="Calibri" panose="020F0502020204030204" pitchFamily="34" charset="0"/>
                <a:ea typeface="Calibri" panose="020F0502020204030204" pitchFamily="34" charset="0"/>
                <a:cs typeface="Times New Roman" panose="02020603050405020304" pitchFamily="18" charset="0"/>
              </a:rPr>
              <a:t>Vengono messi in scheda privacy solo i non diffondibili sempre in base al criterio che tutto ciò che possiamo far vedere lo dobbiamo far vedere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1400" b="1" i="1" u="none" kern="1200" cap="none" spc="0" normalizeH="0" baseline="0" noProof="0" dirty="0">
                <a:ln>
                  <a:noFill/>
                </a:ln>
                <a:solidFill>
                  <a:srgbClr val="FFC000"/>
                </a:solidFill>
                <a:effectLst/>
                <a:uLnTx/>
                <a:uFillTx/>
                <a:latin typeface="Calibri" panose="020F0502020204030204"/>
                <a:ea typeface="+mn-ea"/>
                <a:cs typeface="+mn-cs"/>
              </a:rPr>
              <a:t>Delle due l’una…</a:t>
            </a:r>
            <a:endParaRPr kumimoji="0" lang="it-IT" sz="1200" b="1" i="1" u="none" kern="1200" cap="none" spc="0" normalizeH="0" baseline="0" noProof="0" dirty="0">
              <a:ln>
                <a:noFill/>
              </a:ln>
              <a:solidFill>
                <a:srgbClr val="FFC000"/>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it-IT" sz="1200" b="1" i="0" u="none" strike="sngStrike" kern="1200" cap="none" spc="0" normalizeH="0" baseline="0" noProof="0" dirty="0">
              <a:ln>
                <a:noFill/>
              </a:ln>
              <a:solidFill>
                <a:srgbClr val="4472C4">
                  <a:lumMod val="75000"/>
                </a:srgbClr>
              </a:solidFill>
              <a:effectLst/>
              <a:uLnTx/>
              <a:uFillTx/>
              <a:latin typeface="Calibri" panose="020F0502020204030204"/>
              <a:ea typeface="+mn-ea"/>
              <a:cs typeface="+mn-cs"/>
            </a:endParaRPr>
          </a:p>
          <a:p>
            <a:pPr marL="285750" indent="-285750" algn="l">
              <a:buFont typeface="Wingdings" panose="05000000000000000000" pitchFamily="2" charset="2"/>
              <a:buChar char="ü"/>
              <a:defRPr/>
            </a:pPr>
            <a:r>
              <a:rPr kumimoji="0" lang="it-IT" sz="1200" b="1" i="0" u="none" kern="1200" cap="none" spc="0" normalizeH="0" baseline="0" noProof="0" dirty="0">
                <a:ln>
                  <a:noFill/>
                </a:ln>
                <a:solidFill>
                  <a:srgbClr val="4472C4">
                    <a:lumMod val="75000"/>
                  </a:srgbClr>
                </a:solidFill>
                <a:effectLst/>
                <a:uLnTx/>
                <a:uFillTx/>
                <a:latin typeface="Calibri" panose="020F0502020204030204"/>
                <a:ea typeface="+mn-ea"/>
                <a:cs typeface="+mn-cs"/>
              </a:rPr>
              <a:t>O il dato è diffondibile e allora dobbiamo indicare la norma</a:t>
            </a:r>
          </a:p>
          <a:p>
            <a:pPr marL="285750" indent="-285750" algn="l">
              <a:buFont typeface="Wingdings" panose="05000000000000000000" pitchFamily="2" charset="2"/>
              <a:buChar char="ü"/>
              <a:defRPr/>
            </a:pPr>
            <a:endParaRPr kumimoji="0" lang="it-IT" sz="1200" b="1" i="0" u="none" kern="1200" cap="none" spc="0" normalizeH="0" baseline="0" noProof="0" dirty="0">
              <a:ln>
                <a:noFill/>
              </a:ln>
              <a:solidFill>
                <a:srgbClr val="4472C4">
                  <a:lumMod val="75000"/>
                </a:srgbClr>
              </a:solidFill>
              <a:effectLst/>
              <a:uLnTx/>
              <a:uFillTx/>
              <a:latin typeface="Calibri" panose="020F0502020204030204"/>
              <a:ea typeface="+mn-ea"/>
              <a:cs typeface="+mn-cs"/>
            </a:endParaRPr>
          </a:p>
          <a:p>
            <a:pPr marL="285750" indent="-285750" algn="l">
              <a:buFont typeface="Wingdings" panose="05000000000000000000" pitchFamily="2" charset="2"/>
              <a:buChar char="ü"/>
              <a:defRPr/>
            </a:pPr>
            <a:r>
              <a:rPr lang="it-IT" sz="1200" b="1" dirty="0">
                <a:solidFill>
                  <a:srgbClr val="4472C4">
                    <a:lumMod val="75000"/>
                  </a:srgbClr>
                </a:solidFill>
                <a:latin typeface="Calibri" panose="020F0502020204030204"/>
              </a:rPr>
              <a:t>O il dato non è diffondibile e allora dobbiamo fare la Scheda  privacy</a:t>
            </a:r>
            <a:endParaRPr kumimoji="0" lang="it-IT" sz="1200" b="1" i="0" u="non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EB0E50-272F-4D63-A6C3-168D8BFCCA39}"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0730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31115" indent="0" algn="just" fontAlgn="base">
              <a:lnSpc>
                <a:spcPct val="150000"/>
              </a:lnSpc>
              <a:spcAft>
                <a:spcPts val="800"/>
              </a:spcAft>
              <a:buFontTx/>
              <a:buNone/>
            </a:pPr>
            <a:r>
              <a:rPr lang="it-IT" sz="1200" dirty="0">
                <a:solidFill>
                  <a:srgbClr val="4472C4">
                    <a:lumMod val="75000"/>
                  </a:srgbClr>
                </a:solidFill>
                <a:latin typeface="Calibri" panose="020F0502020204030204"/>
              </a:rPr>
              <a:t>LA SCHEDA PRIVACY E’ IL CONTRALTARE DI UN ATTO SCRITTO IN FORMA ANONIMA. Non è pensabile fare la scheda privacy e scrivere l’atto normalmente.</a:t>
            </a:r>
          </a:p>
          <a:p>
            <a:pPr marL="0" marR="31115" indent="0" algn="just" fontAlgn="base">
              <a:lnSpc>
                <a:spcPct val="150000"/>
              </a:lnSpc>
              <a:spcAft>
                <a:spcPts val="800"/>
              </a:spcAft>
              <a:buFontTx/>
              <a:buNone/>
            </a:pPr>
            <a:endParaRPr lang="it-IT" sz="1200" dirty="0">
              <a:solidFill>
                <a:srgbClr val="4472C4">
                  <a:lumMod val="75000"/>
                </a:srgbClr>
              </a:solidFill>
              <a:latin typeface="Calibri" panose="020F0502020204030204"/>
            </a:endParaRPr>
          </a:p>
          <a:p>
            <a:pPr marL="0" marR="31115" indent="0" algn="just" fontAlgn="base">
              <a:lnSpc>
                <a:spcPct val="150000"/>
              </a:lnSpc>
              <a:spcAft>
                <a:spcPts val="800"/>
              </a:spcAft>
              <a:buFontTx/>
              <a:buNone/>
            </a:pPr>
            <a:r>
              <a:rPr lang="it-IT" sz="1200" dirty="0">
                <a:solidFill>
                  <a:srgbClr val="4472C4">
                    <a:lumMod val="75000"/>
                  </a:srgbClr>
                </a:solidFill>
                <a:latin typeface="Calibri" panose="020F0502020204030204"/>
              </a:rPr>
              <a:t>Il sistema non fa alcuna verifica di merito sul contenuto dell’atto o della scheda privacy. Il sistema si limita a verificare che nel caso in cui abbiamo utilizzato i campi 3 e 4 della privacy si proceda anche a caricare la scheda privacy.</a:t>
            </a:r>
          </a:p>
          <a:p>
            <a:pPr marL="0" marR="31115" indent="0" algn="just" fontAlgn="base">
              <a:lnSpc>
                <a:spcPct val="150000"/>
              </a:lnSpc>
              <a:spcAft>
                <a:spcPts val="800"/>
              </a:spcAft>
              <a:buFontTx/>
              <a:buNone/>
            </a:pPr>
            <a:endParaRPr lang="it-IT" sz="1200" dirty="0">
              <a:solidFill>
                <a:srgbClr val="4472C4">
                  <a:lumMod val="75000"/>
                </a:srgbClr>
              </a:solidFill>
              <a:latin typeface="Calibri" panose="020F0502020204030204"/>
            </a:endParaRPr>
          </a:p>
          <a:p>
            <a:pPr marL="0" marR="31115" indent="0" algn="just" fontAlgn="base">
              <a:lnSpc>
                <a:spcPct val="150000"/>
              </a:lnSpc>
              <a:spcAft>
                <a:spcPts val="800"/>
              </a:spcAft>
              <a:buFontTx/>
              <a:buNone/>
            </a:pPr>
            <a:endParaRPr lang="it-IT" sz="1200" dirty="0">
              <a:solidFill>
                <a:srgbClr val="4472C4">
                  <a:lumMod val="75000"/>
                </a:srgbClr>
              </a:solidFill>
              <a:latin typeface="Calibri" panose="020F0502020204030204"/>
            </a:endParaRPr>
          </a:p>
          <a:p>
            <a:pPr marL="0" marR="31115" indent="0" algn="just" fontAlgn="base">
              <a:lnSpc>
                <a:spcPct val="150000"/>
              </a:lnSpc>
              <a:spcAft>
                <a:spcPts val="800"/>
              </a:spcAft>
              <a:buFontTx/>
              <a:buNone/>
            </a:pPr>
            <a:r>
              <a:rPr lang="it-IT" sz="1200" dirty="0">
                <a:solidFill>
                  <a:srgbClr val="4472C4">
                    <a:lumMod val="75000"/>
                  </a:srgbClr>
                </a:solidFill>
                <a:latin typeface="Calibri" panose="020F0502020204030204"/>
              </a:rPr>
              <a:t>L’allegato va caricato </a:t>
            </a:r>
            <a:r>
              <a:rPr lang="it-IT" sz="1200" b="1" dirty="0">
                <a:solidFill>
                  <a:srgbClr val="4472C4">
                    <a:lumMod val="75000"/>
                  </a:srgbClr>
                </a:solidFill>
                <a:latin typeface="Calibri" panose="020F0502020204030204"/>
              </a:rPr>
              <a:t>semplicemente</a:t>
            </a:r>
            <a:r>
              <a:rPr lang="it-IT" sz="1200" dirty="0">
                <a:solidFill>
                  <a:srgbClr val="4472C4">
                    <a:lumMod val="75000"/>
                  </a:srgbClr>
                </a:solidFill>
                <a:latin typeface="Calibri" panose="020F0502020204030204"/>
              </a:rPr>
              <a:t> come si caricano anche gli altri. </a:t>
            </a:r>
          </a:p>
          <a:p>
            <a:pPr marL="0" marR="31115" indent="0" algn="just" fontAlgn="base">
              <a:lnSpc>
                <a:spcPct val="150000"/>
              </a:lnSpc>
              <a:spcAft>
                <a:spcPts val="800"/>
              </a:spcAft>
              <a:buFontTx/>
              <a:buNone/>
            </a:pPr>
            <a:endParaRPr lang="it-IT" sz="1200" dirty="0">
              <a:solidFill>
                <a:srgbClr val="4472C4">
                  <a:lumMod val="75000"/>
                </a:srgbClr>
              </a:solidFill>
              <a:latin typeface="Calibri" panose="020F0502020204030204"/>
            </a:endParaRPr>
          </a:p>
          <a:p>
            <a:pPr marL="0" marR="31115" indent="0" algn="just" fontAlgn="base">
              <a:lnSpc>
                <a:spcPct val="150000"/>
              </a:lnSpc>
              <a:spcAft>
                <a:spcPts val="800"/>
              </a:spcAft>
              <a:buFontTx/>
              <a:buNone/>
            </a:pPr>
            <a:r>
              <a:rPr lang="it-IT" sz="1200" dirty="0">
                <a:solidFill>
                  <a:srgbClr val="4472C4">
                    <a:lumMod val="75000"/>
                  </a:srgbClr>
                </a:solidFill>
                <a:latin typeface="Calibri" panose="020F0502020204030204"/>
              </a:rPr>
              <a:t>Quando la Scheda privacy è obbligatoria, il sistema effettua un controllo per cui </a:t>
            </a:r>
            <a:r>
              <a:rPr lang="it-IT" sz="1200" b="1" dirty="0">
                <a:solidFill>
                  <a:srgbClr val="4472C4">
                    <a:lumMod val="75000"/>
                  </a:srgbClr>
                </a:solidFill>
                <a:latin typeface="Calibri" panose="020F0502020204030204"/>
              </a:rPr>
              <a:t>non è consentito procedere</a:t>
            </a:r>
            <a:r>
              <a:rPr lang="it-IT" sz="1200" dirty="0">
                <a:solidFill>
                  <a:srgbClr val="4472C4">
                    <a:lumMod val="75000"/>
                  </a:srgbClr>
                </a:solidFill>
                <a:latin typeface="Calibri" panose="020F0502020204030204"/>
              </a:rPr>
              <a:t> fintanto che viene caricata la scheda privacy. </a:t>
            </a:r>
          </a:p>
          <a:p>
            <a:pPr marR="31115" algn="just" fontAlgn="base">
              <a:lnSpc>
                <a:spcPct val="150000"/>
              </a:lnSpc>
              <a:spcAft>
                <a:spcPts val="800"/>
              </a:spcAft>
            </a:pPr>
            <a:endParaRPr lang="it-IT" sz="1200" dirty="0">
              <a:solidFill>
                <a:srgbClr val="4472C4">
                  <a:lumMod val="75000"/>
                </a:srgbClr>
              </a:solidFill>
              <a:latin typeface="Calibri" panose="020F0502020204030204"/>
            </a:endParaRPr>
          </a:p>
          <a:p>
            <a:pPr marR="31115" algn="just" fontAlgn="base">
              <a:lnSpc>
                <a:spcPct val="150000"/>
              </a:lnSpc>
              <a:spcAft>
                <a:spcPts val="800"/>
              </a:spcAft>
            </a:pPr>
            <a:r>
              <a:rPr lang="it-IT" sz="1200" dirty="0">
                <a:solidFill>
                  <a:srgbClr val="4472C4">
                    <a:lumMod val="75000"/>
                  </a:srgbClr>
                </a:solidFill>
                <a:latin typeface="Calibri" panose="020F0502020204030204"/>
              </a:rPr>
              <a:t>Per ogni atto possono essere inserite da 1 a “n” Schede privacy</a:t>
            </a:r>
          </a:p>
        </p:txBody>
      </p:sp>
      <p:sp>
        <p:nvSpPr>
          <p:cNvPr id="4" name="Segnaposto numero diapositiva 3"/>
          <p:cNvSpPr>
            <a:spLocks noGrp="1"/>
          </p:cNvSpPr>
          <p:nvPr>
            <p:ph type="sldNum" sz="quarter" idx="5"/>
          </p:nvPr>
        </p:nvSpPr>
        <p:spPr/>
        <p:txBody>
          <a:bodyPr/>
          <a:lstStyle/>
          <a:p>
            <a:fld id="{B6EB0E50-272F-4D63-A6C3-168D8BFCCA39}" type="slidenum">
              <a:rPr lang="it-IT" smtClean="0"/>
              <a:t>6</a:t>
            </a:fld>
            <a:endParaRPr lang="it-IT"/>
          </a:p>
        </p:txBody>
      </p:sp>
    </p:spTree>
    <p:extLst>
      <p:ext uri="{BB962C8B-B14F-4D97-AF65-F5344CB8AC3E}">
        <p14:creationId xmlns:p14="http://schemas.microsoft.com/office/powerpoint/2010/main" val="2249002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31115" indent="0" algn="just">
              <a:lnSpc>
                <a:spcPct val="150000"/>
              </a:lnSpc>
              <a:spcAft>
                <a:spcPts val="1200"/>
              </a:spcAft>
              <a:buNone/>
            </a:pPr>
            <a:r>
              <a:rPr lang="it-IT" sz="1200" b="1" dirty="0">
                <a:effectLst/>
                <a:latin typeface="Calibri" panose="020F0502020204030204" pitchFamily="34" charset="0"/>
                <a:ea typeface="Calibri" panose="020F0502020204030204" pitchFamily="34" charset="0"/>
                <a:cs typeface="Times New Roman" panose="02020603050405020304" pitchFamily="18" charset="0"/>
              </a:rPr>
              <a:t>Se l’atto non ha Scheda privacy</a:t>
            </a:r>
            <a:r>
              <a:rPr lang="it-IT" sz="1200" b="0" dirty="0">
                <a:effectLst/>
                <a:latin typeface="Calibri" panose="020F0502020204030204" pitchFamily="34" charset="0"/>
                <a:ea typeface="Calibri" panose="020F0502020204030204" pitchFamily="34" charset="0"/>
                <a:cs typeface="Times New Roman" panose="02020603050405020304" pitchFamily="18" charset="0"/>
              </a:rPr>
              <a:t> il sistema genera un solo documento </a:t>
            </a:r>
            <a:r>
              <a:rPr lang="it-IT" sz="1200" dirty="0">
                <a:effectLst/>
                <a:latin typeface="Calibri" panose="020F0502020204030204" pitchFamily="34" charset="0"/>
                <a:ea typeface="Calibri" panose="020F0502020204030204" pitchFamily="34" charset="0"/>
                <a:cs typeface="Times New Roman" panose="02020603050405020304" pitchFamily="18" charset="0"/>
              </a:rPr>
              <a:t>completo di tutte le sue parti. È quello che viene firmato per l’adozione, poi consolidato sul protocollo e sul sistema di gestione documentale e infine conservato dal</a:t>
            </a:r>
            <a:r>
              <a:rPr lang="it-IT"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it-IT" sz="1200" dirty="0">
                <a:effectLst/>
                <a:latin typeface="Calibri" panose="020F0502020204030204" pitchFamily="34" charset="0"/>
                <a:ea typeface="Calibri" panose="020F0502020204030204" pitchFamily="34" charset="0"/>
                <a:cs typeface="Times New Roman" panose="02020603050405020304" pitchFamily="18" charset="0"/>
              </a:rPr>
              <a:t>PARER. Si compone delle seguenti parti: il testo dell’atto; gli allegati parti integranti dell’atto (se inseriti); i pareri contabili firmati (se esistenti).</a:t>
            </a:r>
          </a:p>
          <a:p>
            <a:pPr marL="180340" marR="31115" algn="just">
              <a:lnSpc>
                <a:spcPct val="150000"/>
              </a:lnSpc>
              <a:spcAft>
                <a:spcPts val="1200"/>
              </a:spcAft>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p>
            <a:pPr marR="31115" algn="just">
              <a:lnSpc>
                <a:spcPct val="150000"/>
              </a:lnSpc>
              <a:spcAft>
                <a:spcPts val="1200"/>
              </a:spcAft>
            </a:pPr>
            <a:r>
              <a:rPr lang="it-IT" sz="1200" b="1" dirty="0">
                <a:effectLst/>
                <a:latin typeface="Calibri" panose="020F0502020204030204" pitchFamily="34" charset="0"/>
                <a:ea typeface="Calibri" panose="020F0502020204030204" pitchFamily="34" charset="0"/>
                <a:cs typeface="Times New Roman" panose="02020603050405020304" pitchFamily="18" charset="0"/>
              </a:rPr>
              <a:t>Se l’atto ha la Scheda privacy</a:t>
            </a:r>
            <a:r>
              <a:rPr lang="it-IT" sz="1200" dirty="0">
                <a:effectLst/>
                <a:latin typeface="Calibri" panose="020F0502020204030204" pitchFamily="34" charset="0"/>
                <a:ea typeface="Calibri" panose="020F0502020204030204" pitchFamily="34" charset="0"/>
                <a:cs typeface="Times New Roman" panose="02020603050405020304" pitchFamily="18" charset="0"/>
              </a:rPr>
              <a:t> il sistema genera due documenti finali: UN PRIMO </a:t>
            </a:r>
            <a:r>
              <a:rPr lang="it-IT" sz="1200" b="1" dirty="0">
                <a:effectLst/>
                <a:latin typeface="Calibri" panose="020F0502020204030204" pitchFamily="34" charset="0"/>
                <a:ea typeface="Calibri" panose="020F0502020204030204" pitchFamily="34" charset="0"/>
                <a:cs typeface="Times New Roman" panose="02020603050405020304" pitchFamily="18" charset="0"/>
              </a:rPr>
              <a:t>Documento COMPLETO DI TUTTE LE SUE PARTI finale</a:t>
            </a:r>
          </a:p>
          <a:p>
            <a:pPr marR="31115" algn="just">
              <a:lnSpc>
                <a:spcPct val="150000"/>
              </a:lnSpc>
              <a:spcAft>
                <a:spcPts val="1200"/>
              </a:spcAft>
            </a:pPr>
            <a:r>
              <a:rPr lang="it-IT" sz="1200" dirty="0">
                <a:effectLst/>
                <a:latin typeface="Calibri" panose="020F0502020204030204" pitchFamily="34" charset="0"/>
                <a:ea typeface="Calibri" panose="020F0502020204030204" pitchFamily="34" charset="0"/>
                <a:cs typeface="Times New Roman" panose="02020603050405020304" pitchFamily="18" charset="0"/>
              </a:rPr>
              <a:t>Costituisce il documento sulla base del quale è rilasciata la </a:t>
            </a:r>
            <a:r>
              <a:rPr lang="it-IT" sz="1200" b="1" dirty="0">
                <a:effectLst/>
                <a:latin typeface="Calibri" panose="020F0502020204030204" pitchFamily="34" charset="0"/>
                <a:ea typeface="Calibri" panose="020F0502020204030204" pitchFamily="34" charset="0"/>
                <a:cs typeface="Times New Roman" panose="02020603050405020304" pitchFamily="18" charset="0"/>
              </a:rPr>
              <a:t>copia conforme all’originale</a:t>
            </a:r>
            <a:r>
              <a:rPr lang="it-IT" sz="1200" dirty="0">
                <a:effectLst/>
                <a:latin typeface="Calibri" panose="020F0502020204030204" pitchFamily="34" charset="0"/>
                <a:ea typeface="Calibri" panose="020F0502020204030204" pitchFamily="34" charset="0"/>
                <a:cs typeface="Times New Roman" panose="02020603050405020304" pitchFamily="18" charset="0"/>
              </a:rPr>
              <a:t>. È comunque possibile rilasciare una copia conforme parziale senza la Scheda privacy. </a:t>
            </a:r>
          </a:p>
          <a:p>
            <a:pPr marL="180340" marR="31115" algn="just">
              <a:lnSpc>
                <a:spcPct val="150000"/>
              </a:lnSpc>
              <a:spcAft>
                <a:spcPts val="1200"/>
              </a:spcAft>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p>
            <a:pPr marL="180340" marR="31115" algn="just">
              <a:lnSpc>
                <a:spcPct val="150000"/>
              </a:lnSpc>
              <a:spcAft>
                <a:spcPts val="1200"/>
              </a:spcAft>
            </a:pPr>
            <a:r>
              <a:rPr lang="it-IT" sz="1200" dirty="0">
                <a:effectLst/>
                <a:latin typeface="Calibri" panose="020F0502020204030204" pitchFamily="34" charset="0"/>
                <a:ea typeface="Calibri" panose="020F0502020204030204" pitchFamily="34" charset="0"/>
                <a:cs typeface="Times New Roman" panose="02020603050405020304" pitchFamily="18" charset="0"/>
              </a:rPr>
              <a:t>NOTA BENE: la verifica in ordine alla privacy va fatta tenendo conto anche di quanto scritto negli allegati</a:t>
            </a:r>
          </a:p>
          <a:p>
            <a:pPr marL="180340" marR="31115" algn="just">
              <a:lnSpc>
                <a:spcPct val="150000"/>
              </a:lnSpc>
              <a:spcAft>
                <a:spcPts val="1200"/>
              </a:spcAft>
            </a:pPr>
            <a:r>
              <a:rPr lang="it-IT"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p>
            <a:pPr marL="180340" marR="31115" algn="just">
              <a:lnSpc>
                <a:spcPct val="150000"/>
              </a:lnSpc>
              <a:spcAft>
                <a:spcPts val="1200"/>
              </a:spcAft>
            </a:pPr>
            <a:r>
              <a:rPr lang="it-IT" sz="1200" b="1" dirty="0">
                <a:effectLst/>
                <a:latin typeface="Calibri" panose="020F0502020204030204" pitchFamily="34" charset="0"/>
                <a:ea typeface="Calibri" panose="020F0502020204030204" pitchFamily="34" charset="0"/>
                <a:cs typeface="Times New Roman" panose="02020603050405020304" pitchFamily="18" charset="0"/>
              </a:rPr>
              <a:t>Documento finale per la pubblicazione:</a:t>
            </a:r>
            <a:r>
              <a:rPr lang="it-IT" sz="1200" dirty="0">
                <a:effectLst/>
                <a:latin typeface="Calibri" panose="020F0502020204030204" pitchFamily="34" charset="0"/>
                <a:ea typeface="Calibri" panose="020F0502020204030204" pitchFamily="34" charset="0"/>
                <a:cs typeface="Times New Roman" panose="02020603050405020304" pitchFamily="18" charset="0"/>
              </a:rPr>
              <a:t> è il documento completo del testo dell’atto e dei suoi allegati, </a:t>
            </a:r>
            <a:r>
              <a:rPr lang="it-IT" sz="1200" b="1" dirty="0">
                <a:effectLst/>
                <a:latin typeface="Calibri" panose="020F0502020204030204" pitchFamily="34" charset="0"/>
                <a:ea typeface="Calibri" panose="020F0502020204030204" pitchFamily="34" charset="0"/>
                <a:cs typeface="Times New Roman" panose="02020603050405020304" pitchFamily="18" charset="0"/>
              </a:rPr>
              <a:t>esclusa la Scheda privacy; </a:t>
            </a:r>
            <a:r>
              <a:rPr lang="it-IT" sz="1200" dirty="0">
                <a:effectLst/>
                <a:latin typeface="Calibri" panose="020F0502020204030204" pitchFamily="34" charset="0"/>
                <a:ea typeface="Calibri" panose="020F0502020204030204" pitchFamily="34" charset="0"/>
                <a:cs typeface="Times New Roman" panose="02020603050405020304" pitchFamily="18" charset="0"/>
              </a:rPr>
              <a:t>al posto di quest’ultima è presente un documento con la dicitura: </a:t>
            </a:r>
            <a:r>
              <a:rPr lang="it-IT" sz="1200" i="1" u="none" dirty="0">
                <a:effectLst/>
                <a:latin typeface="Calibri" panose="020F0502020204030204" pitchFamily="34" charset="0"/>
                <a:ea typeface="Calibri" panose="020F0502020204030204" pitchFamily="34" charset="0"/>
                <a:cs typeface="Times New Roman" panose="02020603050405020304" pitchFamily="18" charset="0"/>
              </a:rPr>
              <a:t>Scheda Privacy contenente dati personali non accessibili ai sensi del Regolamento Europeo 679/2016 (GDPR) e del D.lgs. n. 196/2003</a:t>
            </a:r>
            <a:r>
              <a:rPr lang="it-IT" sz="12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a:t>
            </a:r>
            <a:r>
              <a:rPr lang="it-IT" sz="1200" dirty="0">
                <a:effectLst/>
                <a:latin typeface="Calibri" panose="020F0502020204030204" pitchFamily="34" charset="0"/>
                <a:ea typeface="Calibri" panose="020F0502020204030204" pitchFamily="34" charset="0"/>
                <a:cs typeface="Times New Roman" panose="02020603050405020304" pitchFamily="18" charset="0"/>
              </a:rPr>
              <a:t> </a:t>
            </a:r>
            <a:r>
              <a:rPr lang="it-IT" sz="1200" b="1" dirty="0">
                <a:effectLst/>
                <a:latin typeface="Calibri" panose="020F0502020204030204" pitchFamily="34" charset="0"/>
                <a:ea typeface="Calibri" panose="020F0502020204030204" pitchFamily="34" charset="0"/>
                <a:cs typeface="Times New Roman" panose="02020603050405020304" pitchFamily="18" charset="0"/>
              </a:rPr>
              <a:t>Non è firmato</a:t>
            </a:r>
            <a:r>
              <a:rPr lang="it-IT" sz="1200" b="0" dirty="0">
                <a:effectLst/>
                <a:latin typeface="Calibri" panose="020F0502020204030204" pitchFamily="34" charset="0"/>
                <a:ea typeface="Calibri" panose="020F0502020204030204" pitchFamily="34" charset="0"/>
                <a:cs typeface="Times New Roman" panose="02020603050405020304" pitchFamily="18" charset="0"/>
              </a:rPr>
              <a:t>, quindi non è repertoriato sul protocollo, né mandato in conservazione sostitutiva, </a:t>
            </a:r>
            <a:r>
              <a:rPr lang="it-IT" sz="1200" dirty="0">
                <a:effectLst/>
                <a:latin typeface="Calibri" panose="020F0502020204030204" pitchFamily="34" charset="0"/>
                <a:ea typeface="Calibri" panose="020F0502020204030204" pitchFamily="34" charset="0"/>
                <a:cs typeface="Times New Roman" panose="02020603050405020304" pitchFamily="18" charset="0"/>
              </a:rPr>
              <a:t>infatti è </a:t>
            </a:r>
            <a:r>
              <a:rPr lang="it-IT" sz="1200" b="1" dirty="0">
                <a:effectLst/>
                <a:latin typeface="Calibri" panose="020F0502020204030204" pitchFamily="34" charset="0"/>
                <a:ea typeface="Calibri" panose="020F0502020204030204" pitchFamily="34" charset="0"/>
                <a:cs typeface="Times New Roman" panose="02020603050405020304" pitchFamily="18" charset="0"/>
              </a:rPr>
              <a:t>generato solo per la pubblicazione nelle banche dati esterne.</a:t>
            </a:r>
          </a:p>
          <a:p>
            <a:pPr marL="180340" marR="31115" algn="just">
              <a:lnSpc>
                <a:spcPct val="150000"/>
              </a:lnSpc>
              <a:spcAft>
                <a:spcPts val="1200"/>
              </a:spcAft>
            </a:pPr>
            <a:endParaRPr lang="it-IT" sz="1200" b="1" dirty="0">
              <a:solidFill>
                <a:srgbClr val="4472C4">
                  <a:lumMod val="75000"/>
                </a:srgbClr>
              </a:solidFill>
              <a:effectLst/>
              <a:latin typeface="Calibri" panose="020F0502020204030204" pitchFamily="34" charset="0"/>
              <a:cs typeface="Times New Roman" panose="02020603050405020304" pitchFamily="18" charset="0"/>
            </a:endParaRPr>
          </a:p>
          <a:p>
            <a:pPr marL="180340" marR="31115" algn="just">
              <a:lnSpc>
                <a:spcPct val="150000"/>
              </a:lnSpc>
              <a:spcAft>
                <a:spcPts val="1200"/>
              </a:spcAft>
            </a:pPr>
            <a:r>
              <a:rPr lang="it-IT" sz="1200" b="1" dirty="0">
                <a:solidFill>
                  <a:srgbClr val="4472C4">
                    <a:lumMod val="75000"/>
                  </a:srgbClr>
                </a:solidFill>
                <a:effectLst/>
                <a:latin typeface="Calibri" panose="020F0502020204030204"/>
                <a:cs typeface="Times New Roman" panose="02020603050405020304" pitchFamily="18" charset="0"/>
              </a:rPr>
              <a:t>AI DESTINATARI DELL’ATTO O A CHI HA DIRITTO AD AVERE ACCESSO ALL’ATTO VIENE RILASCIATO IL DOCUMENTO FINALE </a:t>
            </a:r>
            <a:endParaRPr lang="it-IT" sz="1200" b="1" dirty="0">
              <a:solidFill>
                <a:srgbClr val="4472C4">
                  <a:lumMod val="75000"/>
                </a:srgbClr>
              </a:solidFill>
              <a:effectLst/>
              <a:latin typeface="Calibri" panose="020F0502020204030204" pitchFamily="34" charset="0"/>
              <a:cs typeface="Times New Roman" panose="02020603050405020304" pitchFamily="18" charset="0"/>
            </a:endParaRPr>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EB0E50-272F-4D63-A6C3-168D8BFCCA39}"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9265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EA4F7B-C0FF-46AB-8800-D46AE556A92F}"/>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32727939-5AE1-4E64-8D33-66153F2EC0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8EFC579B-54BE-4411-A1A6-1637D3D3DF4E}"/>
              </a:ext>
            </a:extLst>
          </p:cNvPr>
          <p:cNvSpPr>
            <a:spLocks noGrp="1"/>
          </p:cNvSpPr>
          <p:nvPr>
            <p:ph type="dt" sz="half" idx="10"/>
          </p:nvPr>
        </p:nvSpPr>
        <p:spPr/>
        <p:txBody>
          <a:bodyPr/>
          <a:lstStyle/>
          <a:p>
            <a:fld id="{D28D752D-CA80-4882-B03D-C0279677CAEE}" type="datetimeFigureOut">
              <a:rPr lang="it-IT" smtClean="0"/>
              <a:t>30/03/2021</a:t>
            </a:fld>
            <a:endParaRPr lang="it-IT"/>
          </a:p>
        </p:txBody>
      </p:sp>
      <p:sp>
        <p:nvSpPr>
          <p:cNvPr id="5" name="Segnaposto piè di pagina 4">
            <a:extLst>
              <a:ext uri="{FF2B5EF4-FFF2-40B4-BE49-F238E27FC236}">
                <a16:creationId xmlns:a16="http://schemas.microsoft.com/office/drawing/2014/main" id="{D9387274-0553-434D-914B-60CBB320BF0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39D36A9-93A7-4C22-9EA6-4B3217052DF6}"/>
              </a:ext>
            </a:extLst>
          </p:cNvPr>
          <p:cNvSpPr>
            <a:spLocks noGrp="1"/>
          </p:cNvSpPr>
          <p:nvPr>
            <p:ph type="sldNum" sz="quarter" idx="12"/>
          </p:nvPr>
        </p:nvSpPr>
        <p:spPr/>
        <p:txBody>
          <a:bodyPr/>
          <a:lstStyle/>
          <a:p>
            <a:fld id="{AFD692D5-C49C-4F0D-98FE-39B656B461A3}" type="slidenum">
              <a:rPr lang="it-IT" smtClean="0"/>
              <a:t>‹N›</a:t>
            </a:fld>
            <a:endParaRPr lang="it-IT"/>
          </a:p>
        </p:txBody>
      </p:sp>
    </p:spTree>
    <p:extLst>
      <p:ext uri="{BB962C8B-B14F-4D97-AF65-F5344CB8AC3E}">
        <p14:creationId xmlns:p14="http://schemas.microsoft.com/office/powerpoint/2010/main" val="2400270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FE5EEE-67F0-4BE8-8C94-9F13CDEA176A}"/>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8FFFA11D-4289-4530-8604-A6118742FD72}"/>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84D05C1-F78E-4F77-89D6-93669E699782}"/>
              </a:ext>
            </a:extLst>
          </p:cNvPr>
          <p:cNvSpPr>
            <a:spLocks noGrp="1"/>
          </p:cNvSpPr>
          <p:nvPr>
            <p:ph type="dt" sz="half" idx="10"/>
          </p:nvPr>
        </p:nvSpPr>
        <p:spPr/>
        <p:txBody>
          <a:bodyPr/>
          <a:lstStyle/>
          <a:p>
            <a:fld id="{D28D752D-CA80-4882-B03D-C0279677CAEE}" type="datetimeFigureOut">
              <a:rPr lang="it-IT" smtClean="0"/>
              <a:t>30/03/2021</a:t>
            </a:fld>
            <a:endParaRPr lang="it-IT"/>
          </a:p>
        </p:txBody>
      </p:sp>
      <p:sp>
        <p:nvSpPr>
          <p:cNvPr id="5" name="Segnaposto piè di pagina 4">
            <a:extLst>
              <a:ext uri="{FF2B5EF4-FFF2-40B4-BE49-F238E27FC236}">
                <a16:creationId xmlns:a16="http://schemas.microsoft.com/office/drawing/2014/main" id="{E7A0CBF1-5A4F-4894-BE6D-3718F53CE5A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E3C1313-48B4-4120-9C1A-8F51C689AA06}"/>
              </a:ext>
            </a:extLst>
          </p:cNvPr>
          <p:cNvSpPr>
            <a:spLocks noGrp="1"/>
          </p:cNvSpPr>
          <p:nvPr>
            <p:ph type="sldNum" sz="quarter" idx="12"/>
          </p:nvPr>
        </p:nvSpPr>
        <p:spPr/>
        <p:txBody>
          <a:bodyPr/>
          <a:lstStyle/>
          <a:p>
            <a:fld id="{AFD692D5-C49C-4F0D-98FE-39B656B461A3}" type="slidenum">
              <a:rPr lang="it-IT" smtClean="0"/>
              <a:t>‹N›</a:t>
            </a:fld>
            <a:endParaRPr lang="it-IT"/>
          </a:p>
        </p:txBody>
      </p:sp>
    </p:spTree>
    <p:extLst>
      <p:ext uri="{BB962C8B-B14F-4D97-AF65-F5344CB8AC3E}">
        <p14:creationId xmlns:p14="http://schemas.microsoft.com/office/powerpoint/2010/main" val="3633612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B873C92-4D01-477D-A1A7-84C3A74877C8}"/>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A0A8B76A-CDD4-4961-8192-2A4A0D60BE85}"/>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F85EDE7-16AA-4AB7-BA77-DB1732D6AEC6}"/>
              </a:ext>
            </a:extLst>
          </p:cNvPr>
          <p:cNvSpPr>
            <a:spLocks noGrp="1"/>
          </p:cNvSpPr>
          <p:nvPr>
            <p:ph type="dt" sz="half" idx="10"/>
          </p:nvPr>
        </p:nvSpPr>
        <p:spPr/>
        <p:txBody>
          <a:bodyPr/>
          <a:lstStyle/>
          <a:p>
            <a:fld id="{D28D752D-CA80-4882-B03D-C0279677CAEE}" type="datetimeFigureOut">
              <a:rPr lang="it-IT" smtClean="0"/>
              <a:t>30/03/2021</a:t>
            </a:fld>
            <a:endParaRPr lang="it-IT"/>
          </a:p>
        </p:txBody>
      </p:sp>
      <p:sp>
        <p:nvSpPr>
          <p:cNvPr id="5" name="Segnaposto piè di pagina 4">
            <a:extLst>
              <a:ext uri="{FF2B5EF4-FFF2-40B4-BE49-F238E27FC236}">
                <a16:creationId xmlns:a16="http://schemas.microsoft.com/office/drawing/2014/main" id="{BE2B8314-740B-4444-AC19-5C08134D34B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45D1BFE-7EE7-4AC6-81F3-ADEFACE4A199}"/>
              </a:ext>
            </a:extLst>
          </p:cNvPr>
          <p:cNvSpPr>
            <a:spLocks noGrp="1"/>
          </p:cNvSpPr>
          <p:nvPr>
            <p:ph type="sldNum" sz="quarter" idx="12"/>
          </p:nvPr>
        </p:nvSpPr>
        <p:spPr/>
        <p:txBody>
          <a:bodyPr/>
          <a:lstStyle/>
          <a:p>
            <a:fld id="{AFD692D5-C49C-4F0D-98FE-39B656B461A3}" type="slidenum">
              <a:rPr lang="it-IT" smtClean="0"/>
              <a:t>‹N›</a:t>
            </a:fld>
            <a:endParaRPr lang="it-IT"/>
          </a:p>
        </p:txBody>
      </p:sp>
    </p:spTree>
    <p:extLst>
      <p:ext uri="{BB962C8B-B14F-4D97-AF65-F5344CB8AC3E}">
        <p14:creationId xmlns:p14="http://schemas.microsoft.com/office/powerpoint/2010/main" val="63988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B5A34D7-2E6E-4F40-A6AA-E3B98FE0603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C875088-8ABC-4FD1-8A93-2E7CE9764EE7}"/>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FDBA3F9-17CD-44F1-BDBC-59748AFD5F2C}"/>
              </a:ext>
            </a:extLst>
          </p:cNvPr>
          <p:cNvSpPr>
            <a:spLocks noGrp="1"/>
          </p:cNvSpPr>
          <p:nvPr>
            <p:ph type="dt" sz="half" idx="10"/>
          </p:nvPr>
        </p:nvSpPr>
        <p:spPr/>
        <p:txBody>
          <a:bodyPr/>
          <a:lstStyle/>
          <a:p>
            <a:fld id="{D28D752D-CA80-4882-B03D-C0279677CAEE}" type="datetimeFigureOut">
              <a:rPr lang="it-IT" smtClean="0"/>
              <a:t>30/03/2021</a:t>
            </a:fld>
            <a:endParaRPr lang="it-IT"/>
          </a:p>
        </p:txBody>
      </p:sp>
      <p:sp>
        <p:nvSpPr>
          <p:cNvPr id="5" name="Segnaposto piè di pagina 4">
            <a:extLst>
              <a:ext uri="{FF2B5EF4-FFF2-40B4-BE49-F238E27FC236}">
                <a16:creationId xmlns:a16="http://schemas.microsoft.com/office/drawing/2014/main" id="{928437EE-4F7B-45D3-832B-632C435A5D8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E537F10-BC3A-45B2-B019-5842DFB284DC}"/>
              </a:ext>
            </a:extLst>
          </p:cNvPr>
          <p:cNvSpPr>
            <a:spLocks noGrp="1"/>
          </p:cNvSpPr>
          <p:nvPr>
            <p:ph type="sldNum" sz="quarter" idx="12"/>
          </p:nvPr>
        </p:nvSpPr>
        <p:spPr/>
        <p:txBody>
          <a:bodyPr/>
          <a:lstStyle/>
          <a:p>
            <a:fld id="{AFD692D5-C49C-4F0D-98FE-39B656B461A3}" type="slidenum">
              <a:rPr lang="it-IT" smtClean="0"/>
              <a:t>‹N›</a:t>
            </a:fld>
            <a:endParaRPr lang="it-IT"/>
          </a:p>
        </p:txBody>
      </p:sp>
    </p:spTree>
    <p:extLst>
      <p:ext uri="{BB962C8B-B14F-4D97-AF65-F5344CB8AC3E}">
        <p14:creationId xmlns:p14="http://schemas.microsoft.com/office/powerpoint/2010/main" val="3769723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553383-78B1-4EC6-9F3D-EA135773181E}"/>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BCB5DA06-1514-441A-A8BF-41919C6819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7422CF1A-9275-47A0-9379-25839A8A65E1}"/>
              </a:ext>
            </a:extLst>
          </p:cNvPr>
          <p:cNvSpPr>
            <a:spLocks noGrp="1"/>
          </p:cNvSpPr>
          <p:nvPr>
            <p:ph type="dt" sz="half" idx="10"/>
          </p:nvPr>
        </p:nvSpPr>
        <p:spPr/>
        <p:txBody>
          <a:bodyPr/>
          <a:lstStyle/>
          <a:p>
            <a:fld id="{D28D752D-CA80-4882-B03D-C0279677CAEE}" type="datetimeFigureOut">
              <a:rPr lang="it-IT" smtClean="0"/>
              <a:t>30/03/2021</a:t>
            </a:fld>
            <a:endParaRPr lang="it-IT"/>
          </a:p>
        </p:txBody>
      </p:sp>
      <p:sp>
        <p:nvSpPr>
          <p:cNvPr id="5" name="Segnaposto piè di pagina 4">
            <a:extLst>
              <a:ext uri="{FF2B5EF4-FFF2-40B4-BE49-F238E27FC236}">
                <a16:creationId xmlns:a16="http://schemas.microsoft.com/office/drawing/2014/main" id="{0E7B8642-9A67-4AD9-AB0F-AECBF3793D4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334F216-B975-498A-83A1-9D3C4898C60E}"/>
              </a:ext>
            </a:extLst>
          </p:cNvPr>
          <p:cNvSpPr>
            <a:spLocks noGrp="1"/>
          </p:cNvSpPr>
          <p:nvPr>
            <p:ph type="sldNum" sz="quarter" idx="12"/>
          </p:nvPr>
        </p:nvSpPr>
        <p:spPr/>
        <p:txBody>
          <a:bodyPr/>
          <a:lstStyle/>
          <a:p>
            <a:fld id="{AFD692D5-C49C-4F0D-98FE-39B656B461A3}" type="slidenum">
              <a:rPr lang="it-IT" smtClean="0"/>
              <a:t>‹N›</a:t>
            </a:fld>
            <a:endParaRPr lang="it-IT"/>
          </a:p>
        </p:txBody>
      </p:sp>
    </p:spTree>
    <p:extLst>
      <p:ext uri="{BB962C8B-B14F-4D97-AF65-F5344CB8AC3E}">
        <p14:creationId xmlns:p14="http://schemas.microsoft.com/office/powerpoint/2010/main" val="155237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FC4FC6-33A5-48B6-9A52-2DDE6F53A39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BCE60DC-206B-4DF6-94ED-7085281E7292}"/>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6AADB632-4CB5-4D92-BC6E-963351F92ECA}"/>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071A4E97-73E1-49D8-BEB1-C8B7D01267A7}"/>
              </a:ext>
            </a:extLst>
          </p:cNvPr>
          <p:cNvSpPr>
            <a:spLocks noGrp="1"/>
          </p:cNvSpPr>
          <p:nvPr>
            <p:ph type="dt" sz="half" idx="10"/>
          </p:nvPr>
        </p:nvSpPr>
        <p:spPr/>
        <p:txBody>
          <a:bodyPr/>
          <a:lstStyle/>
          <a:p>
            <a:fld id="{D28D752D-CA80-4882-B03D-C0279677CAEE}" type="datetimeFigureOut">
              <a:rPr lang="it-IT" smtClean="0"/>
              <a:t>30/03/2021</a:t>
            </a:fld>
            <a:endParaRPr lang="it-IT"/>
          </a:p>
        </p:txBody>
      </p:sp>
      <p:sp>
        <p:nvSpPr>
          <p:cNvPr id="6" name="Segnaposto piè di pagina 5">
            <a:extLst>
              <a:ext uri="{FF2B5EF4-FFF2-40B4-BE49-F238E27FC236}">
                <a16:creationId xmlns:a16="http://schemas.microsoft.com/office/drawing/2014/main" id="{34AEC8F4-A8C2-4BFD-A8F1-6C6D258A10E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1BA2531-93F9-4EC1-96EA-83EE5D866318}"/>
              </a:ext>
            </a:extLst>
          </p:cNvPr>
          <p:cNvSpPr>
            <a:spLocks noGrp="1"/>
          </p:cNvSpPr>
          <p:nvPr>
            <p:ph type="sldNum" sz="quarter" idx="12"/>
          </p:nvPr>
        </p:nvSpPr>
        <p:spPr/>
        <p:txBody>
          <a:bodyPr/>
          <a:lstStyle/>
          <a:p>
            <a:fld id="{AFD692D5-C49C-4F0D-98FE-39B656B461A3}" type="slidenum">
              <a:rPr lang="it-IT" smtClean="0"/>
              <a:t>‹N›</a:t>
            </a:fld>
            <a:endParaRPr lang="it-IT"/>
          </a:p>
        </p:txBody>
      </p:sp>
    </p:spTree>
    <p:extLst>
      <p:ext uri="{BB962C8B-B14F-4D97-AF65-F5344CB8AC3E}">
        <p14:creationId xmlns:p14="http://schemas.microsoft.com/office/powerpoint/2010/main" val="1581459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68BA35-FB90-4AD9-97A8-F010A010652E}"/>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6EEF68C-E60E-486E-8C65-1FA0846715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A6459141-1FE6-411B-833F-E72B7E1EF7B7}"/>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DCE2CDAD-0DBE-4E3B-A124-262DC4ABA1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38AA1DEF-1224-46E9-B4BA-F710555A76F6}"/>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B478704C-2C5D-4860-BF85-962A23B67466}"/>
              </a:ext>
            </a:extLst>
          </p:cNvPr>
          <p:cNvSpPr>
            <a:spLocks noGrp="1"/>
          </p:cNvSpPr>
          <p:nvPr>
            <p:ph type="dt" sz="half" idx="10"/>
          </p:nvPr>
        </p:nvSpPr>
        <p:spPr/>
        <p:txBody>
          <a:bodyPr/>
          <a:lstStyle/>
          <a:p>
            <a:fld id="{D28D752D-CA80-4882-B03D-C0279677CAEE}" type="datetimeFigureOut">
              <a:rPr lang="it-IT" smtClean="0"/>
              <a:t>30/03/2021</a:t>
            </a:fld>
            <a:endParaRPr lang="it-IT"/>
          </a:p>
        </p:txBody>
      </p:sp>
      <p:sp>
        <p:nvSpPr>
          <p:cNvPr id="8" name="Segnaposto piè di pagina 7">
            <a:extLst>
              <a:ext uri="{FF2B5EF4-FFF2-40B4-BE49-F238E27FC236}">
                <a16:creationId xmlns:a16="http://schemas.microsoft.com/office/drawing/2014/main" id="{CB485BCD-0EEB-4BC5-9E1B-6BCACA953962}"/>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7CACC49D-E25A-4199-BF9C-8DEAEB1B8530}"/>
              </a:ext>
            </a:extLst>
          </p:cNvPr>
          <p:cNvSpPr>
            <a:spLocks noGrp="1"/>
          </p:cNvSpPr>
          <p:nvPr>
            <p:ph type="sldNum" sz="quarter" idx="12"/>
          </p:nvPr>
        </p:nvSpPr>
        <p:spPr/>
        <p:txBody>
          <a:bodyPr/>
          <a:lstStyle/>
          <a:p>
            <a:fld id="{AFD692D5-C49C-4F0D-98FE-39B656B461A3}" type="slidenum">
              <a:rPr lang="it-IT" smtClean="0"/>
              <a:t>‹N›</a:t>
            </a:fld>
            <a:endParaRPr lang="it-IT"/>
          </a:p>
        </p:txBody>
      </p:sp>
    </p:spTree>
    <p:extLst>
      <p:ext uri="{BB962C8B-B14F-4D97-AF65-F5344CB8AC3E}">
        <p14:creationId xmlns:p14="http://schemas.microsoft.com/office/powerpoint/2010/main" val="2794432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C77267-0080-4EDA-B65F-734F0ABA823F}"/>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C3967990-20A4-47E2-A18E-3981C3CF7B14}"/>
              </a:ext>
            </a:extLst>
          </p:cNvPr>
          <p:cNvSpPr>
            <a:spLocks noGrp="1"/>
          </p:cNvSpPr>
          <p:nvPr>
            <p:ph type="dt" sz="half" idx="10"/>
          </p:nvPr>
        </p:nvSpPr>
        <p:spPr/>
        <p:txBody>
          <a:bodyPr/>
          <a:lstStyle/>
          <a:p>
            <a:fld id="{D28D752D-CA80-4882-B03D-C0279677CAEE}" type="datetimeFigureOut">
              <a:rPr lang="it-IT" smtClean="0"/>
              <a:t>30/03/2021</a:t>
            </a:fld>
            <a:endParaRPr lang="it-IT"/>
          </a:p>
        </p:txBody>
      </p:sp>
      <p:sp>
        <p:nvSpPr>
          <p:cNvPr id="4" name="Segnaposto piè di pagina 3">
            <a:extLst>
              <a:ext uri="{FF2B5EF4-FFF2-40B4-BE49-F238E27FC236}">
                <a16:creationId xmlns:a16="http://schemas.microsoft.com/office/drawing/2014/main" id="{17017C32-D02D-49C9-AA04-70CD08CC3DBF}"/>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DBAF5894-1777-47C9-893C-0DD77E3779DE}"/>
              </a:ext>
            </a:extLst>
          </p:cNvPr>
          <p:cNvSpPr>
            <a:spLocks noGrp="1"/>
          </p:cNvSpPr>
          <p:nvPr>
            <p:ph type="sldNum" sz="quarter" idx="12"/>
          </p:nvPr>
        </p:nvSpPr>
        <p:spPr/>
        <p:txBody>
          <a:bodyPr/>
          <a:lstStyle/>
          <a:p>
            <a:fld id="{AFD692D5-C49C-4F0D-98FE-39B656B461A3}" type="slidenum">
              <a:rPr lang="it-IT" smtClean="0"/>
              <a:t>‹N›</a:t>
            </a:fld>
            <a:endParaRPr lang="it-IT"/>
          </a:p>
        </p:txBody>
      </p:sp>
    </p:spTree>
    <p:extLst>
      <p:ext uri="{BB962C8B-B14F-4D97-AF65-F5344CB8AC3E}">
        <p14:creationId xmlns:p14="http://schemas.microsoft.com/office/powerpoint/2010/main" val="2163634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FFF7E20E-DF39-4EF2-9818-BAAF7C44FAE5}"/>
              </a:ext>
            </a:extLst>
          </p:cNvPr>
          <p:cNvSpPr>
            <a:spLocks noGrp="1"/>
          </p:cNvSpPr>
          <p:nvPr>
            <p:ph type="dt" sz="half" idx="10"/>
          </p:nvPr>
        </p:nvSpPr>
        <p:spPr/>
        <p:txBody>
          <a:bodyPr/>
          <a:lstStyle/>
          <a:p>
            <a:fld id="{D28D752D-CA80-4882-B03D-C0279677CAEE}" type="datetimeFigureOut">
              <a:rPr lang="it-IT" smtClean="0"/>
              <a:t>30/03/2021</a:t>
            </a:fld>
            <a:endParaRPr lang="it-IT"/>
          </a:p>
        </p:txBody>
      </p:sp>
      <p:sp>
        <p:nvSpPr>
          <p:cNvPr id="3" name="Segnaposto piè di pagina 2">
            <a:extLst>
              <a:ext uri="{FF2B5EF4-FFF2-40B4-BE49-F238E27FC236}">
                <a16:creationId xmlns:a16="http://schemas.microsoft.com/office/drawing/2014/main" id="{5A042C14-8C89-440A-8733-00847213EAED}"/>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7E762ECA-7C83-4398-956C-7A98F43CF6FC}"/>
              </a:ext>
            </a:extLst>
          </p:cNvPr>
          <p:cNvSpPr>
            <a:spLocks noGrp="1"/>
          </p:cNvSpPr>
          <p:nvPr>
            <p:ph type="sldNum" sz="quarter" idx="12"/>
          </p:nvPr>
        </p:nvSpPr>
        <p:spPr/>
        <p:txBody>
          <a:bodyPr/>
          <a:lstStyle/>
          <a:p>
            <a:fld id="{AFD692D5-C49C-4F0D-98FE-39B656B461A3}" type="slidenum">
              <a:rPr lang="it-IT" smtClean="0"/>
              <a:t>‹N›</a:t>
            </a:fld>
            <a:endParaRPr lang="it-IT"/>
          </a:p>
        </p:txBody>
      </p:sp>
    </p:spTree>
    <p:extLst>
      <p:ext uri="{BB962C8B-B14F-4D97-AF65-F5344CB8AC3E}">
        <p14:creationId xmlns:p14="http://schemas.microsoft.com/office/powerpoint/2010/main" val="1207255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51EAF1-B0F9-4CBD-AEF1-08A5E2FF22F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CBDA3DA-919A-4DFF-8203-3F885A4EC2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A2796BB7-034C-4372-8F47-5544BDFD8C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513D1928-7168-4537-AB4D-6288F76FE5AA}"/>
              </a:ext>
            </a:extLst>
          </p:cNvPr>
          <p:cNvSpPr>
            <a:spLocks noGrp="1"/>
          </p:cNvSpPr>
          <p:nvPr>
            <p:ph type="dt" sz="half" idx="10"/>
          </p:nvPr>
        </p:nvSpPr>
        <p:spPr/>
        <p:txBody>
          <a:bodyPr/>
          <a:lstStyle/>
          <a:p>
            <a:fld id="{D28D752D-CA80-4882-B03D-C0279677CAEE}" type="datetimeFigureOut">
              <a:rPr lang="it-IT" smtClean="0"/>
              <a:t>30/03/2021</a:t>
            </a:fld>
            <a:endParaRPr lang="it-IT"/>
          </a:p>
        </p:txBody>
      </p:sp>
      <p:sp>
        <p:nvSpPr>
          <p:cNvPr id="6" name="Segnaposto piè di pagina 5">
            <a:extLst>
              <a:ext uri="{FF2B5EF4-FFF2-40B4-BE49-F238E27FC236}">
                <a16:creationId xmlns:a16="http://schemas.microsoft.com/office/drawing/2014/main" id="{DBF2EF60-D23C-4FEE-98E9-B9EC3719A38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27A4E43-A336-46CF-BED1-606BD75331F4}"/>
              </a:ext>
            </a:extLst>
          </p:cNvPr>
          <p:cNvSpPr>
            <a:spLocks noGrp="1"/>
          </p:cNvSpPr>
          <p:nvPr>
            <p:ph type="sldNum" sz="quarter" idx="12"/>
          </p:nvPr>
        </p:nvSpPr>
        <p:spPr/>
        <p:txBody>
          <a:bodyPr/>
          <a:lstStyle/>
          <a:p>
            <a:fld id="{AFD692D5-C49C-4F0D-98FE-39B656B461A3}" type="slidenum">
              <a:rPr lang="it-IT" smtClean="0"/>
              <a:t>‹N›</a:t>
            </a:fld>
            <a:endParaRPr lang="it-IT"/>
          </a:p>
        </p:txBody>
      </p:sp>
    </p:spTree>
    <p:extLst>
      <p:ext uri="{BB962C8B-B14F-4D97-AF65-F5344CB8AC3E}">
        <p14:creationId xmlns:p14="http://schemas.microsoft.com/office/powerpoint/2010/main" val="3310842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4A4865-B900-4BB8-920F-66E93D881C0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BBFF4A34-E8CE-4266-A676-C68C7EC826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D2B875B1-8BAD-4608-8A74-DFB66CF8DD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867096C-241F-4EDB-9F84-CED52E7F1466}"/>
              </a:ext>
            </a:extLst>
          </p:cNvPr>
          <p:cNvSpPr>
            <a:spLocks noGrp="1"/>
          </p:cNvSpPr>
          <p:nvPr>
            <p:ph type="dt" sz="half" idx="10"/>
          </p:nvPr>
        </p:nvSpPr>
        <p:spPr/>
        <p:txBody>
          <a:bodyPr/>
          <a:lstStyle/>
          <a:p>
            <a:fld id="{D28D752D-CA80-4882-B03D-C0279677CAEE}" type="datetimeFigureOut">
              <a:rPr lang="it-IT" smtClean="0"/>
              <a:t>30/03/2021</a:t>
            </a:fld>
            <a:endParaRPr lang="it-IT"/>
          </a:p>
        </p:txBody>
      </p:sp>
      <p:sp>
        <p:nvSpPr>
          <p:cNvPr id="6" name="Segnaposto piè di pagina 5">
            <a:extLst>
              <a:ext uri="{FF2B5EF4-FFF2-40B4-BE49-F238E27FC236}">
                <a16:creationId xmlns:a16="http://schemas.microsoft.com/office/drawing/2014/main" id="{FB4E5CA6-A335-4B5F-97E1-D4F115AC079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8368524-10D4-4998-AF2B-CACBAB83B1C2}"/>
              </a:ext>
            </a:extLst>
          </p:cNvPr>
          <p:cNvSpPr>
            <a:spLocks noGrp="1"/>
          </p:cNvSpPr>
          <p:nvPr>
            <p:ph type="sldNum" sz="quarter" idx="12"/>
          </p:nvPr>
        </p:nvSpPr>
        <p:spPr/>
        <p:txBody>
          <a:bodyPr/>
          <a:lstStyle/>
          <a:p>
            <a:fld id="{AFD692D5-C49C-4F0D-98FE-39B656B461A3}" type="slidenum">
              <a:rPr lang="it-IT" smtClean="0"/>
              <a:t>‹N›</a:t>
            </a:fld>
            <a:endParaRPr lang="it-IT"/>
          </a:p>
        </p:txBody>
      </p:sp>
    </p:spTree>
    <p:extLst>
      <p:ext uri="{BB962C8B-B14F-4D97-AF65-F5344CB8AC3E}">
        <p14:creationId xmlns:p14="http://schemas.microsoft.com/office/powerpoint/2010/main" val="1769635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EB1C3140-3A78-46F7-A7C6-C160C05F9E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10872A31-D74E-4CD9-85C2-206FAA5068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3B4E348-AACD-4CE5-9A18-2B6A70597C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8D752D-CA80-4882-B03D-C0279677CAEE}" type="datetimeFigureOut">
              <a:rPr lang="it-IT" smtClean="0"/>
              <a:t>30/03/2021</a:t>
            </a:fld>
            <a:endParaRPr lang="it-IT"/>
          </a:p>
        </p:txBody>
      </p:sp>
      <p:sp>
        <p:nvSpPr>
          <p:cNvPr id="5" name="Segnaposto piè di pagina 4">
            <a:extLst>
              <a:ext uri="{FF2B5EF4-FFF2-40B4-BE49-F238E27FC236}">
                <a16:creationId xmlns:a16="http://schemas.microsoft.com/office/drawing/2014/main" id="{26B51888-379D-4974-A6D7-8EFE0C7475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E7C50FEB-2A78-457C-9207-E478D3D46C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D692D5-C49C-4F0D-98FE-39B656B461A3}" type="slidenum">
              <a:rPr lang="it-IT" smtClean="0"/>
              <a:t>‹N›</a:t>
            </a:fld>
            <a:endParaRPr lang="it-IT"/>
          </a:p>
        </p:txBody>
      </p:sp>
    </p:spTree>
    <p:extLst>
      <p:ext uri="{BB962C8B-B14F-4D97-AF65-F5344CB8AC3E}">
        <p14:creationId xmlns:p14="http://schemas.microsoft.com/office/powerpoint/2010/main" val="4123752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 name="Rectangle 191">
            <a:extLst>
              <a:ext uri="{FF2B5EF4-FFF2-40B4-BE49-F238E27FC236}">
                <a16:creationId xmlns:a16="http://schemas.microsoft.com/office/drawing/2014/main" id="{1C4FDBE2-32F7-4AC4-A40C-C51C65B1D4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3" name="Arc 192">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604789">
            <a:off x="675639" y="775849"/>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7AE44051-5BF4-44B8-BBBB-23DE5F267204}"/>
              </a:ext>
            </a:extLst>
          </p:cNvPr>
          <p:cNvSpPr>
            <a:spLocks noGrp="1"/>
          </p:cNvSpPr>
          <p:nvPr>
            <p:ph type="ctrTitle"/>
          </p:nvPr>
        </p:nvSpPr>
        <p:spPr>
          <a:xfrm>
            <a:off x="1017053" y="1274027"/>
            <a:ext cx="4959343" cy="1991541"/>
          </a:xfrm>
        </p:spPr>
        <p:txBody>
          <a:bodyPr>
            <a:noAutofit/>
          </a:bodyPr>
          <a:lstStyle/>
          <a:p>
            <a:pPr algn="l"/>
            <a:r>
              <a:rPr lang="it-IT" sz="4400" b="1" i="1" dirty="0">
                <a:solidFill>
                  <a:srgbClr val="FFFFFF"/>
                </a:solidFill>
                <a:latin typeface="+mn-lt"/>
              </a:rPr>
              <a:t>La privacy nel sistema di gestione atti della Regione</a:t>
            </a:r>
          </a:p>
        </p:txBody>
      </p:sp>
      <p:sp>
        <p:nvSpPr>
          <p:cNvPr id="3" name="Sottotitolo 2">
            <a:extLst>
              <a:ext uri="{FF2B5EF4-FFF2-40B4-BE49-F238E27FC236}">
                <a16:creationId xmlns:a16="http://schemas.microsoft.com/office/drawing/2014/main" id="{80A3C994-43B2-49EE-95FA-E1AA984E6DFB}"/>
              </a:ext>
            </a:extLst>
          </p:cNvPr>
          <p:cNvSpPr>
            <a:spLocks noGrp="1"/>
          </p:cNvSpPr>
          <p:nvPr>
            <p:ph type="subTitle" idx="1"/>
          </p:nvPr>
        </p:nvSpPr>
        <p:spPr>
          <a:xfrm>
            <a:off x="892817" y="3849845"/>
            <a:ext cx="4425551" cy="1881751"/>
          </a:xfrm>
        </p:spPr>
        <p:txBody>
          <a:bodyPr>
            <a:normAutofit/>
          </a:bodyPr>
          <a:lstStyle/>
          <a:p>
            <a:pPr algn="l"/>
            <a:endParaRPr lang="it-IT" dirty="0">
              <a:solidFill>
                <a:srgbClr val="FFFFFF"/>
              </a:solidFill>
            </a:endParaRPr>
          </a:p>
          <a:p>
            <a:pPr algn="l"/>
            <a:r>
              <a:rPr lang="it-IT" dirty="0">
                <a:solidFill>
                  <a:srgbClr val="FFFFFF"/>
                </a:solidFill>
              </a:rPr>
              <a:t>Silvia Pagnotta</a:t>
            </a:r>
          </a:p>
          <a:p>
            <a:pPr algn="l"/>
            <a:r>
              <a:rPr lang="it-IT" dirty="0">
                <a:solidFill>
                  <a:srgbClr val="FFFFFF"/>
                </a:solidFill>
              </a:rPr>
              <a:t>Incontro RIT 29 marzo  2021</a:t>
            </a:r>
          </a:p>
        </p:txBody>
      </p:sp>
      <p:sp>
        <p:nvSpPr>
          <p:cNvPr id="194" name="Oval 193">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5976" y="2130090"/>
            <a:ext cx="457824" cy="4454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95" name="Freeform: Shape 194">
            <a:extLst>
              <a:ext uri="{FF2B5EF4-FFF2-40B4-BE49-F238E27FC236}">
                <a16:creationId xmlns:a16="http://schemas.microsoft.com/office/drawing/2014/main" id="{11156773-3FB3-46D9-9F87-8212874048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13872" y="3116072"/>
            <a:ext cx="4378128" cy="3741928"/>
          </a:xfrm>
          <a:custGeom>
            <a:avLst/>
            <a:gdLst>
              <a:gd name="connsiteX0" fmla="*/ 2605183 w 4378128"/>
              <a:gd name="connsiteY0" fmla="*/ 0 h 3741928"/>
              <a:gd name="connsiteX1" fmla="*/ 4262321 w 4378128"/>
              <a:gd name="connsiteY1" fmla="*/ 594897 h 3741928"/>
              <a:gd name="connsiteX2" fmla="*/ 4378128 w 4378128"/>
              <a:gd name="connsiteY2" fmla="*/ 700149 h 3741928"/>
              <a:gd name="connsiteX3" fmla="*/ 4378128 w 4378128"/>
              <a:gd name="connsiteY3" fmla="*/ 3741928 h 3741928"/>
              <a:gd name="connsiteX4" fmla="*/ 263831 w 4378128"/>
              <a:gd name="connsiteY4" fmla="*/ 3741928 h 3741928"/>
              <a:gd name="connsiteX5" fmla="*/ 204729 w 4378128"/>
              <a:gd name="connsiteY5" fmla="*/ 3619238 h 3741928"/>
              <a:gd name="connsiteX6" fmla="*/ 0 w 4378128"/>
              <a:gd name="connsiteY6" fmla="*/ 2605183 h 3741928"/>
              <a:gd name="connsiteX7" fmla="*/ 2605183 w 4378128"/>
              <a:gd name="connsiteY7" fmla="*/ 0 h 3741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8128" h="3741928">
                <a:moveTo>
                  <a:pt x="2605183" y="0"/>
                </a:moveTo>
                <a:cubicBezTo>
                  <a:pt x="3234659" y="0"/>
                  <a:pt x="3811992" y="223253"/>
                  <a:pt x="4262321" y="594897"/>
                </a:cubicBezTo>
                <a:lnTo>
                  <a:pt x="4378128" y="700149"/>
                </a:lnTo>
                <a:lnTo>
                  <a:pt x="4378128" y="3741928"/>
                </a:lnTo>
                <a:lnTo>
                  <a:pt x="263831" y="3741928"/>
                </a:lnTo>
                <a:lnTo>
                  <a:pt x="204729" y="3619238"/>
                </a:lnTo>
                <a:cubicBezTo>
                  <a:pt x="72899" y="3307558"/>
                  <a:pt x="0" y="2964884"/>
                  <a:pt x="0" y="2605183"/>
                </a:cubicBezTo>
                <a:cubicBezTo>
                  <a:pt x="0" y="1166380"/>
                  <a:pt x="1166380" y="0"/>
                  <a:pt x="260518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6" name="Freeform: Shape 195">
            <a:extLst>
              <a:ext uri="{FF2B5EF4-FFF2-40B4-BE49-F238E27FC236}">
                <a16:creationId xmlns:a16="http://schemas.microsoft.com/office/drawing/2014/main" id="{E8EA24D0-C854-4AA8-B8FD-D252660D8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99731" y="1"/>
            <a:ext cx="4208478" cy="3678281"/>
          </a:xfrm>
          <a:custGeom>
            <a:avLst/>
            <a:gdLst>
              <a:gd name="connsiteX0" fmla="*/ 711074 w 4208478"/>
              <a:gd name="connsiteY0" fmla="*/ 0 h 3678281"/>
              <a:gd name="connsiteX1" fmla="*/ 3497404 w 4208478"/>
              <a:gd name="connsiteY1" fmla="*/ 0 h 3678281"/>
              <a:gd name="connsiteX2" fmla="*/ 3592161 w 4208478"/>
              <a:gd name="connsiteY2" fmla="*/ 86120 h 3678281"/>
              <a:gd name="connsiteX3" fmla="*/ 4208478 w 4208478"/>
              <a:gd name="connsiteY3" fmla="*/ 1574042 h 3678281"/>
              <a:gd name="connsiteX4" fmla="*/ 2104239 w 4208478"/>
              <a:gd name="connsiteY4" fmla="*/ 3678281 h 3678281"/>
              <a:gd name="connsiteX5" fmla="*/ 0 w 4208478"/>
              <a:gd name="connsiteY5" fmla="*/ 1574042 h 3678281"/>
              <a:gd name="connsiteX6" fmla="*/ 616318 w 4208478"/>
              <a:gd name="connsiteY6" fmla="*/ 86120 h 3678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08478" h="3678281">
                <a:moveTo>
                  <a:pt x="711074" y="0"/>
                </a:moveTo>
                <a:lnTo>
                  <a:pt x="3497404" y="0"/>
                </a:lnTo>
                <a:lnTo>
                  <a:pt x="3592161" y="86120"/>
                </a:lnTo>
                <a:cubicBezTo>
                  <a:pt x="3972953" y="466913"/>
                  <a:pt x="4208478" y="992973"/>
                  <a:pt x="4208478" y="1574042"/>
                </a:cubicBezTo>
                <a:cubicBezTo>
                  <a:pt x="4208478" y="2736181"/>
                  <a:pt x="3266378" y="3678281"/>
                  <a:pt x="2104239" y="3678281"/>
                </a:cubicBezTo>
                <a:cubicBezTo>
                  <a:pt x="942100" y="3678281"/>
                  <a:pt x="0" y="2736181"/>
                  <a:pt x="0" y="1574042"/>
                </a:cubicBezTo>
                <a:cubicBezTo>
                  <a:pt x="0" y="992973"/>
                  <a:pt x="235525" y="466913"/>
                  <a:pt x="616318" y="8612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6" name="Picture 2">
            <a:extLst>
              <a:ext uri="{FF2B5EF4-FFF2-40B4-BE49-F238E27FC236}">
                <a16:creationId xmlns:a16="http://schemas.microsoft.com/office/drawing/2014/main" id="{545E7849-158B-4F99-8FFF-BBA0C007E7C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1" b="2425"/>
          <a:stretch/>
        </p:blipFill>
        <p:spPr bwMode="auto">
          <a:xfrm>
            <a:off x="6215605" y="270180"/>
            <a:ext cx="2776729" cy="2709367"/>
          </a:xfrm>
          <a:custGeom>
            <a:avLst/>
            <a:gdLst/>
            <a:ahLst/>
            <a:cxnLst/>
            <a:rect l="l" t="t" r="r" b="b"/>
            <a:pathLst>
              <a:path w="2833631" h="2677010">
                <a:moveTo>
                  <a:pt x="49418" y="0"/>
                </a:moveTo>
                <a:lnTo>
                  <a:pt x="2784213" y="0"/>
                </a:lnTo>
                <a:cubicBezTo>
                  <a:pt x="2811506" y="0"/>
                  <a:pt x="2833631" y="22125"/>
                  <a:pt x="2833631" y="49418"/>
                </a:cubicBezTo>
                <a:lnTo>
                  <a:pt x="2833631" y="2627592"/>
                </a:lnTo>
                <a:cubicBezTo>
                  <a:pt x="2833631" y="2654885"/>
                  <a:pt x="2811506" y="2677010"/>
                  <a:pt x="2784213" y="2677010"/>
                </a:cubicBezTo>
                <a:lnTo>
                  <a:pt x="49418" y="2677010"/>
                </a:lnTo>
                <a:cubicBezTo>
                  <a:pt x="22125" y="2677010"/>
                  <a:pt x="0" y="2654885"/>
                  <a:pt x="0" y="2627592"/>
                </a:cubicBezTo>
                <a:lnTo>
                  <a:pt x="0" y="49418"/>
                </a:lnTo>
                <a:cubicBezTo>
                  <a:pt x="0" y="22125"/>
                  <a:pt x="22125" y="0"/>
                  <a:pt x="49418" y="0"/>
                </a:cubicBezTo>
                <a:close/>
              </a:path>
            </a:pathLst>
          </a:custGeom>
          <a:extLst>
            <a:ext uri="{909E8E84-426E-40DD-AFC4-6F175D3DCCD1}">
              <a14:hiddenFill xmlns:a14="http://schemas.microsoft.com/office/drawing/2010/main">
                <a:solidFill>
                  <a:srgbClr val="FFFFFF"/>
                </a:solidFill>
              </a14:hiddenFill>
            </a:ext>
          </a:extLst>
        </p:spPr>
      </p:pic>
      <p:pic>
        <p:nvPicPr>
          <p:cNvPr id="1027" name="Picture 3" descr="Immagine che contiene disegnando, cibo&#10;&#10;Descrizione generata automaticamente">
            <a:extLst>
              <a:ext uri="{FF2B5EF4-FFF2-40B4-BE49-F238E27FC236}">
                <a16:creationId xmlns:a16="http://schemas.microsoft.com/office/drawing/2014/main" id="{A41135B3-19D3-4DCD-B467-AD4DF0EB9DA0}"/>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782279" y="4953862"/>
            <a:ext cx="2899242" cy="427638"/>
          </a:xfrm>
          <a:custGeom>
            <a:avLst/>
            <a:gdLst/>
            <a:ahLst/>
            <a:cxnLst/>
            <a:rect l="l" t="t" r="r" b="b"/>
            <a:pathLst>
              <a:path w="2833631" h="2677010">
                <a:moveTo>
                  <a:pt x="49418" y="0"/>
                </a:moveTo>
                <a:lnTo>
                  <a:pt x="2784213" y="0"/>
                </a:lnTo>
                <a:cubicBezTo>
                  <a:pt x="2811506" y="0"/>
                  <a:pt x="2833631" y="22125"/>
                  <a:pt x="2833631" y="49418"/>
                </a:cubicBezTo>
                <a:lnTo>
                  <a:pt x="2833631" y="2627592"/>
                </a:lnTo>
                <a:cubicBezTo>
                  <a:pt x="2833631" y="2654885"/>
                  <a:pt x="2811506" y="2677010"/>
                  <a:pt x="2784213" y="2677010"/>
                </a:cubicBezTo>
                <a:lnTo>
                  <a:pt x="49418" y="2677010"/>
                </a:lnTo>
                <a:cubicBezTo>
                  <a:pt x="22125" y="2677010"/>
                  <a:pt x="0" y="2654885"/>
                  <a:pt x="0" y="2627592"/>
                </a:cubicBezTo>
                <a:lnTo>
                  <a:pt x="0" y="49418"/>
                </a:lnTo>
                <a:cubicBezTo>
                  <a:pt x="0" y="22125"/>
                  <a:pt x="22125" y="0"/>
                  <a:pt x="49418" y="0"/>
                </a:cubicBezTo>
                <a:close/>
              </a:path>
            </a:pathLst>
          </a:custGeom>
        </p:spPr>
      </p:pic>
    </p:spTree>
    <p:extLst>
      <p:ext uri="{BB962C8B-B14F-4D97-AF65-F5344CB8AC3E}">
        <p14:creationId xmlns:p14="http://schemas.microsoft.com/office/powerpoint/2010/main" val="2150912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a:extLst>
              <a:ext uri="{FF2B5EF4-FFF2-40B4-BE49-F238E27FC236}">
                <a16:creationId xmlns:a16="http://schemas.microsoft.com/office/drawing/2014/main" id="{5436360A-C581-42A5-B189-73B772BA262E}"/>
              </a:ext>
            </a:extLst>
          </p:cNvPr>
          <p:cNvSpPr txBox="1"/>
          <p:nvPr/>
        </p:nvSpPr>
        <p:spPr>
          <a:xfrm>
            <a:off x="1948070" y="359427"/>
            <a:ext cx="8295860" cy="984885"/>
          </a:xfrm>
          <a:prstGeom prst="rect">
            <a:avLst/>
          </a:prstGeom>
          <a:noFill/>
        </p:spPr>
        <p:txBody>
          <a:bodyPr wrap="square" rtlCol="0">
            <a:spAutoFit/>
          </a:bodyPr>
          <a:lstStyle/>
          <a:p>
            <a:r>
              <a:rPr kumimoji="0" lang="en-US" sz="4000" b="1" u="none" strike="noStrike" cap="none" spc="0" normalizeH="0" baseline="0" noProof="0" dirty="0">
                <a:ln>
                  <a:noFill/>
                </a:ln>
                <a:solidFill>
                  <a:schemeClr val="accent1">
                    <a:lumMod val="75000"/>
                  </a:schemeClr>
                </a:solidFill>
                <a:effectLst/>
                <a:uLnTx/>
                <a:uFillTx/>
              </a:rPr>
              <a:t>La </a:t>
            </a:r>
            <a:r>
              <a:rPr lang="en-US" sz="4000" b="1" dirty="0">
                <a:solidFill>
                  <a:schemeClr val="accent1">
                    <a:lumMod val="75000"/>
                  </a:schemeClr>
                </a:solidFill>
              </a:rPr>
              <a:t>S</a:t>
            </a:r>
            <a:r>
              <a:rPr kumimoji="0" lang="en-US" sz="4000" b="1" u="none" strike="noStrike" cap="none" spc="0" normalizeH="0" baseline="0" noProof="0" dirty="0">
                <a:ln>
                  <a:noFill/>
                </a:ln>
                <a:solidFill>
                  <a:schemeClr val="accent1">
                    <a:lumMod val="75000"/>
                  </a:schemeClr>
                </a:solidFill>
                <a:effectLst/>
                <a:uLnTx/>
                <a:uFillTx/>
              </a:rPr>
              <a:t>crivani</a:t>
            </a:r>
            <a:r>
              <a:rPr lang="en-US" sz="4000" b="1" dirty="0">
                <a:solidFill>
                  <a:schemeClr val="accent1">
                    <a:lumMod val="75000"/>
                  </a:schemeClr>
                </a:solidFill>
              </a:rPr>
              <a:t>a degli atti della Regione</a:t>
            </a:r>
          </a:p>
          <a:p>
            <a:endParaRPr lang="it-IT" dirty="0">
              <a:solidFill>
                <a:schemeClr val="accent1">
                  <a:lumMod val="75000"/>
                </a:schemeClr>
              </a:solidFill>
            </a:endParaRPr>
          </a:p>
        </p:txBody>
      </p:sp>
      <p:sp>
        <p:nvSpPr>
          <p:cNvPr id="9" name="Sottotitolo 2">
            <a:extLst>
              <a:ext uri="{FF2B5EF4-FFF2-40B4-BE49-F238E27FC236}">
                <a16:creationId xmlns:a16="http://schemas.microsoft.com/office/drawing/2014/main" id="{7A31C565-B08C-4862-A63C-6FA23FF7E94B}"/>
              </a:ext>
            </a:extLst>
          </p:cNvPr>
          <p:cNvSpPr txBox="1">
            <a:spLocks/>
          </p:cNvSpPr>
          <p:nvPr/>
        </p:nvSpPr>
        <p:spPr>
          <a:xfrm>
            <a:off x="-141226" y="1879296"/>
            <a:ext cx="12790426" cy="398810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800100" marR="0" lvl="0" indent="-571500" algn="l" fontAlgn="auto">
              <a:spcBef>
                <a:spcPts val="1000"/>
              </a:spcBef>
              <a:spcAft>
                <a:spcPts val="0"/>
              </a:spcAft>
              <a:buClrTx/>
              <a:buSzTx/>
              <a:buFont typeface="Arial" panose="020B0604020202020204" pitchFamily="34" charset="0"/>
              <a:buChar char="•"/>
              <a:tabLst/>
              <a:defRPr/>
            </a:pPr>
            <a:r>
              <a:rPr lang="it-IT" sz="3600" dirty="0">
                <a:solidFill>
                  <a:schemeClr val="accent1">
                    <a:lumMod val="75000"/>
                  </a:schemeClr>
                </a:solidFill>
              </a:rPr>
              <a:t>è l’applicativo sul quale vengono creati e gestiti tutti gli atti regionali</a:t>
            </a:r>
          </a:p>
          <a:p>
            <a:pPr marL="800100" marR="0" lvl="0" indent="-571500" algn="l" fontAlgn="auto">
              <a:spcBef>
                <a:spcPts val="1000"/>
              </a:spcBef>
              <a:spcAft>
                <a:spcPts val="0"/>
              </a:spcAft>
              <a:buClrTx/>
              <a:buSzTx/>
              <a:buFont typeface="Arial" panose="020B0604020202020204" pitchFamily="34" charset="0"/>
              <a:buChar char="•"/>
              <a:tabLst/>
              <a:defRPr/>
            </a:pPr>
            <a:r>
              <a:rPr lang="it-IT" sz="3600" dirty="0">
                <a:solidFill>
                  <a:schemeClr val="accent1">
                    <a:lumMod val="75000"/>
                  </a:schemeClr>
                </a:solidFill>
              </a:rPr>
              <a:t>l’atto è caricato come file</a:t>
            </a:r>
          </a:p>
          <a:p>
            <a:pPr marL="800100" marR="0" lvl="0" indent="-571500" algn="l" fontAlgn="auto">
              <a:spcBef>
                <a:spcPts val="1000"/>
              </a:spcBef>
              <a:spcAft>
                <a:spcPts val="0"/>
              </a:spcAft>
              <a:buClrTx/>
              <a:buSzTx/>
              <a:buFont typeface="Arial" panose="020B0604020202020204" pitchFamily="34" charset="0"/>
              <a:buChar char="•"/>
              <a:tabLst/>
              <a:defRPr/>
            </a:pPr>
            <a:r>
              <a:rPr lang="it-IT" sz="3600" dirty="0">
                <a:solidFill>
                  <a:schemeClr val="accent1">
                    <a:lumMod val="75000"/>
                  </a:schemeClr>
                </a:solidFill>
              </a:rPr>
              <a:t>a parte sono caricati i suoi allegati, sia quelli parte sostanziale che quelli meramente istruttori</a:t>
            </a:r>
          </a:p>
          <a:p>
            <a:pPr marL="800100" marR="0" lvl="0" indent="-571500" algn="l" fontAlgn="auto">
              <a:spcBef>
                <a:spcPts val="1000"/>
              </a:spcBef>
              <a:spcAft>
                <a:spcPts val="0"/>
              </a:spcAft>
              <a:buClrTx/>
              <a:buSzTx/>
              <a:buFont typeface="Arial" panose="020B0604020202020204" pitchFamily="34" charset="0"/>
              <a:buChar char="•"/>
              <a:tabLst/>
              <a:defRPr/>
            </a:pPr>
            <a:r>
              <a:rPr lang="it-IT" sz="3600" dirty="0">
                <a:solidFill>
                  <a:schemeClr val="accent1">
                    <a:lumMod val="75000"/>
                  </a:schemeClr>
                </a:solidFill>
              </a:rPr>
              <a:t>si scelgono le opzioni di pubblicazione trasparenza</a:t>
            </a:r>
            <a:br>
              <a:rPr lang="it-IT" sz="3600" dirty="0">
                <a:solidFill>
                  <a:schemeClr val="accent1">
                    <a:lumMod val="75000"/>
                  </a:schemeClr>
                </a:solidFill>
              </a:rPr>
            </a:br>
            <a:r>
              <a:rPr lang="it-IT" sz="3600" dirty="0">
                <a:solidFill>
                  <a:schemeClr val="accent1">
                    <a:lumMod val="75000"/>
                  </a:schemeClr>
                </a:solidFill>
              </a:rPr>
              <a:t>e le opzioni privacy</a:t>
            </a:r>
            <a:endParaRPr kumimoji="0" lang="en-US" sz="2800" b="0"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pic>
        <p:nvPicPr>
          <p:cNvPr id="11" name="Picture 3" descr="Immagine che contiene disegnando, cibo&#10;&#10;Descrizione generata automaticamente">
            <a:extLst>
              <a:ext uri="{FF2B5EF4-FFF2-40B4-BE49-F238E27FC236}">
                <a16:creationId xmlns:a16="http://schemas.microsoft.com/office/drawing/2014/main" id="{345C728A-6C62-46BE-AEC4-70D9786EBD0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153649" y="6243681"/>
            <a:ext cx="1728081" cy="254892"/>
          </a:xfrm>
          <a:custGeom>
            <a:avLst/>
            <a:gdLst/>
            <a:ahLst/>
            <a:cxnLst/>
            <a:rect l="l" t="t" r="r" b="b"/>
            <a:pathLst>
              <a:path w="2833631" h="2677010">
                <a:moveTo>
                  <a:pt x="49418" y="0"/>
                </a:moveTo>
                <a:lnTo>
                  <a:pt x="2784213" y="0"/>
                </a:lnTo>
                <a:cubicBezTo>
                  <a:pt x="2811506" y="0"/>
                  <a:pt x="2833631" y="22125"/>
                  <a:pt x="2833631" y="49418"/>
                </a:cubicBezTo>
                <a:lnTo>
                  <a:pt x="2833631" y="2627592"/>
                </a:lnTo>
                <a:cubicBezTo>
                  <a:pt x="2833631" y="2654885"/>
                  <a:pt x="2811506" y="2677010"/>
                  <a:pt x="2784213" y="2677010"/>
                </a:cubicBezTo>
                <a:lnTo>
                  <a:pt x="49418" y="2677010"/>
                </a:lnTo>
                <a:cubicBezTo>
                  <a:pt x="22125" y="2677010"/>
                  <a:pt x="0" y="2654885"/>
                  <a:pt x="0" y="2627592"/>
                </a:cubicBezTo>
                <a:lnTo>
                  <a:pt x="0" y="49418"/>
                </a:lnTo>
                <a:cubicBezTo>
                  <a:pt x="0" y="22125"/>
                  <a:pt x="22125" y="0"/>
                  <a:pt x="49418" y="0"/>
                </a:cubicBezTo>
                <a:close/>
              </a:path>
            </a:pathLst>
          </a:custGeom>
        </p:spPr>
      </p:pic>
      <p:pic>
        <p:nvPicPr>
          <p:cNvPr id="13" name="Picture 2">
            <a:extLst>
              <a:ext uri="{FF2B5EF4-FFF2-40B4-BE49-F238E27FC236}">
                <a16:creationId xmlns:a16="http://schemas.microsoft.com/office/drawing/2014/main" id="{2E6BA007-4E92-4B14-9204-8554A2057333}"/>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1" b="2425"/>
          <a:stretch/>
        </p:blipFill>
        <p:spPr bwMode="auto">
          <a:xfrm>
            <a:off x="87540" y="103948"/>
            <a:ext cx="1546901" cy="1565798"/>
          </a:xfrm>
          <a:custGeom>
            <a:avLst/>
            <a:gdLst/>
            <a:ahLst/>
            <a:cxnLst/>
            <a:rect l="l" t="t" r="r" b="b"/>
            <a:pathLst>
              <a:path w="4438338" h="2323972">
                <a:moveTo>
                  <a:pt x="69905" y="0"/>
                </a:moveTo>
                <a:lnTo>
                  <a:pt x="4368433" y="0"/>
                </a:lnTo>
                <a:cubicBezTo>
                  <a:pt x="4407040" y="0"/>
                  <a:pt x="4438338" y="31298"/>
                  <a:pt x="4438338" y="69905"/>
                </a:cubicBezTo>
                <a:lnTo>
                  <a:pt x="4438338" y="2254067"/>
                </a:lnTo>
                <a:cubicBezTo>
                  <a:pt x="4438338" y="2292674"/>
                  <a:pt x="4407040" y="2323972"/>
                  <a:pt x="4368433" y="2323972"/>
                </a:cubicBezTo>
                <a:lnTo>
                  <a:pt x="69905" y="2323972"/>
                </a:lnTo>
                <a:cubicBezTo>
                  <a:pt x="31298" y="2323972"/>
                  <a:pt x="0" y="2292674"/>
                  <a:pt x="0" y="2254067"/>
                </a:cubicBezTo>
                <a:lnTo>
                  <a:pt x="0" y="69905"/>
                </a:lnTo>
                <a:cubicBezTo>
                  <a:pt x="0" y="31298"/>
                  <a:pt x="31298" y="0"/>
                  <a:pt x="69905" y="0"/>
                </a:cubicBezTo>
                <a:close/>
              </a:path>
            </a:pathLst>
          </a:custGeom>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9914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Immagine che contiene disegnando, cibo&#10;&#10;Descrizione generata automaticamente">
            <a:extLst>
              <a:ext uri="{FF2B5EF4-FFF2-40B4-BE49-F238E27FC236}">
                <a16:creationId xmlns:a16="http://schemas.microsoft.com/office/drawing/2014/main" id="{7A1BD423-0D0B-4EE7-A825-1579935E09B2}"/>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153649" y="6243681"/>
            <a:ext cx="1728081" cy="254892"/>
          </a:xfrm>
          <a:custGeom>
            <a:avLst/>
            <a:gdLst/>
            <a:ahLst/>
            <a:cxnLst/>
            <a:rect l="l" t="t" r="r" b="b"/>
            <a:pathLst>
              <a:path w="2833631" h="2677010">
                <a:moveTo>
                  <a:pt x="49418" y="0"/>
                </a:moveTo>
                <a:lnTo>
                  <a:pt x="2784213" y="0"/>
                </a:lnTo>
                <a:cubicBezTo>
                  <a:pt x="2811506" y="0"/>
                  <a:pt x="2833631" y="22125"/>
                  <a:pt x="2833631" y="49418"/>
                </a:cubicBezTo>
                <a:lnTo>
                  <a:pt x="2833631" y="2627592"/>
                </a:lnTo>
                <a:cubicBezTo>
                  <a:pt x="2833631" y="2654885"/>
                  <a:pt x="2811506" y="2677010"/>
                  <a:pt x="2784213" y="2677010"/>
                </a:cubicBezTo>
                <a:lnTo>
                  <a:pt x="49418" y="2677010"/>
                </a:lnTo>
                <a:cubicBezTo>
                  <a:pt x="22125" y="2677010"/>
                  <a:pt x="0" y="2654885"/>
                  <a:pt x="0" y="2627592"/>
                </a:cubicBezTo>
                <a:lnTo>
                  <a:pt x="0" y="49418"/>
                </a:lnTo>
                <a:cubicBezTo>
                  <a:pt x="0" y="22125"/>
                  <a:pt x="22125" y="0"/>
                  <a:pt x="49418" y="0"/>
                </a:cubicBezTo>
                <a:close/>
              </a:path>
            </a:pathLst>
          </a:custGeom>
        </p:spPr>
      </p:pic>
      <p:pic>
        <p:nvPicPr>
          <p:cNvPr id="10" name="Picture 2">
            <a:extLst>
              <a:ext uri="{FF2B5EF4-FFF2-40B4-BE49-F238E27FC236}">
                <a16:creationId xmlns:a16="http://schemas.microsoft.com/office/drawing/2014/main" id="{0B280C4E-51B7-4564-8F21-594D5F3E361D}"/>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1" b="2425"/>
          <a:stretch/>
        </p:blipFill>
        <p:spPr bwMode="auto">
          <a:xfrm>
            <a:off x="87540" y="103948"/>
            <a:ext cx="1546901" cy="1565798"/>
          </a:xfrm>
          <a:custGeom>
            <a:avLst/>
            <a:gdLst/>
            <a:ahLst/>
            <a:cxnLst/>
            <a:rect l="l" t="t" r="r" b="b"/>
            <a:pathLst>
              <a:path w="4438338" h="2323972">
                <a:moveTo>
                  <a:pt x="69905" y="0"/>
                </a:moveTo>
                <a:lnTo>
                  <a:pt x="4368433" y="0"/>
                </a:lnTo>
                <a:cubicBezTo>
                  <a:pt x="4407040" y="0"/>
                  <a:pt x="4438338" y="31298"/>
                  <a:pt x="4438338" y="69905"/>
                </a:cubicBezTo>
                <a:lnTo>
                  <a:pt x="4438338" y="2254067"/>
                </a:lnTo>
                <a:cubicBezTo>
                  <a:pt x="4438338" y="2292674"/>
                  <a:pt x="4407040" y="2323972"/>
                  <a:pt x="4368433" y="2323972"/>
                </a:cubicBezTo>
                <a:lnTo>
                  <a:pt x="69905" y="2323972"/>
                </a:lnTo>
                <a:cubicBezTo>
                  <a:pt x="31298" y="2323972"/>
                  <a:pt x="0" y="2292674"/>
                  <a:pt x="0" y="2254067"/>
                </a:cubicBezTo>
                <a:lnTo>
                  <a:pt x="0" y="69905"/>
                </a:lnTo>
                <a:cubicBezTo>
                  <a:pt x="0" y="31298"/>
                  <a:pt x="31298" y="0"/>
                  <a:pt x="69905" y="0"/>
                </a:cubicBezTo>
                <a:close/>
              </a:path>
            </a:pathLst>
          </a:custGeom>
          <a:extLst>
            <a:ext uri="{909E8E84-426E-40DD-AFC4-6F175D3DCCD1}">
              <a14:hiddenFill xmlns:a14="http://schemas.microsoft.com/office/drawing/2010/main">
                <a:solidFill>
                  <a:srgbClr val="FFFFFF"/>
                </a:solidFill>
              </a14:hiddenFill>
            </a:ext>
          </a:extLst>
        </p:spPr>
      </p:pic>
      <p:pic>
        <p:nvPicPr>
          <p:cNvPr id="4" name="Immagine 3">
            <a:extLst>
              <a:ext uri="{FF2B5EF4-FFF2-40B4-BE49-F238E27FC236}">
                <a16:creationId xmlns:a16="http://schemas.microsoft.com/office/drawing/2014/main" id="{45F329ED-D974-4DB3-AAFF-041F5B6422E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92370" y="886847"/>
            <a:ext cx="951230" cy="951230"/>
          </a:xfrm>
          <a:prstGeom prst="rect">
            <a:avLst/>
          </a:prstGeom>
        </p:spPr>
      </p:pic>
      <p:sp>
        <p:nvSpPr>
          <p:cNvPr id="5" name="CasellaDiTesto 4">
            <a:extLst>
              <a:ext uri="{FF2B5EF4-FFF2-40B4-BE49-F238E27FC236}">
                <a16:creationId xmlns:a16="http://schemas.microsoft.com/office/drawing/2014/main" id="{96B51A8F-FAF0-403E-89CD-D3CF80028D52}"/>
              </a:ext>
            </a:extLst>
          </p:cNvPr>
          <p:cNvSpPr txBox="1"/>
          <p:nvPr/>
        </p:nvSpPr>
        <p:spPr>
          <a:xfrm>
            <a:off x="3200400" y="1177796"/>
            <a:ext cx="1255024" cy="523220"/>
          </a:xfrm>
          <a:prstGeom prst="rect">
            <a:avLst/>
          </a:prstGeom>
          <a:noFill/>
        </p:spPr>
        <p:txBody>
          <a:bodyPr wrap="none" rtlCol="0">
            <a:spAutoFit/>
          </a:bodyPr>
          <a:lstStyle/>
          <a:p>
            <a:r>
              <a:rPr lang="it-IT" sz="2800" b="1" dirty="0">
                <a:solidFill>
                  <a:schemeClr val="accent1">
                    <a:lumMod val="75000"/>
                  </a:schemeClr>
                </a:solidFill>
              </a:rPr>
              <a:t>Privacy</a:t>
            </a:r>
          </a:p>
        </p:txBody>
      </p:sp>
      <p:sp>
        <p:nvSpPr>
          <p:cNvPr id="11" name="CasellaDiTesto 10">
            <a:extLst>
              <a:ext uri="{FF2B5EF4-FFF2-40B4-BE49-F238E27FC236}">
                <a16:creationId xmlns:a16="http://schemas.microsoft.com/office/drawing/2014/main" id="{C49C8544-76E4-4456-9355-CC93188C68C3}"/>
              </a:ext>
            </a:extLst>
          </p:cNvPr>
          <p:cNvSpPr txBox="1"/>
          <p:nvPr/>
        </p:nvSpPr>
        <p:spPr>
          <a:xfrm>
            <a:off x="6480546" y="1146526"/>
            <a:ext cx="1969193" cy="523220"/>
          </a:xfrm>
          <a:prstGeom prst="rect">
            <a:avLst/>
          </a:prstGeom>
          <a:noFill/>
        </p:spPr>
        <p:txBody>
          <a:bodyPr wrap="none" rtlCol="0">
            <a:spAutoFit/>
          </a:bodyPr>
          <a:lstStyle/>
          <a:p>
            <a:r>
              <a:rPr lang="it-IT" sz="2800" b="1" dirty="0">
                <a:solidFill>
                  <a:schemeClr val="accent1">
                    <a:lumMod val="75000"/>
                  </a:schemeClr>
                </a:solidFill>
              </a:rPr>
              <a:t>Trasparenza</a:t>
            </a:r>
          </a:p>
        </p:txBody>
      </p:sp>
      <p:sp>
        <p:nvSpPr>
          <p:cNvPr id="12" name="CasellaDiTesto 11">
            <a:extLst>
              <a:ext uri="{FF2B5EF4-FFF2-40B4-BE49-F238E27FC236}">
                <a16:creationId xmlns:a16="http://schemas.microsoft.com/office/drawing/2014/main" id="{F67CC9CF-FF40-4A52-AAEA-2CC911D3C7CB}"/>
              </a:ext>
            </a:extLst>
          </p:cNvPr>
          <p:cNvSpPr txBox="1"/>
          <p:nvPr/>
        </p:nvSpPr>
        <p:spPr>
          <a:xfrm>
            <a:off x="1239608" y="4226974"/>
            <a:ext cx="5790431" cy="523220"/>
          </a:xfrm>
          <a:prstGeom prst="rect">
            <a:avLst/>
          </a:prstGeom>
          <a:noFill/>
        </p:spPr>
        <p:txBody>
          <a:bodyPr wrap="none" rtlCol="0">
            <a:spAutoFit/>
          </a:bodyPr>
          <a:lstStyle/>
          <a:p>
            <a:r>
              <a:rPr lang="it-IT" sz="2800" b="1" dirty="0">
                <a:solidFill>
                  <a:schemeClr val="accent1">
                    <a:lumMod val="75000"/>
                  </a:schemeClr>
                </a:solidFill>
              </a:rPr>
              <a:t>In REGIONE si pubblicano tutti gli atti</a:t>
            </a:r>
          </a:p>
        </p:txBody>
      </p:sp>
      <p:sp>
        <p:nvSpPr>
          <p:cNvPr id="15" name="CasellaDiTesto 14">
            <a:extLst>
              <a:ext uri="{FF2B5EF4-FFF2-40B4-BE49-F238E27FC236}">
                <a16:creationId xmlns:a16="http://schemas.microsoft.com/office/drawing/2014/main" id="{ABAB9A1C-C56C-4147-AB5A-8E05AC9711D8}"/>
              </a:ext>
            </a:extLst>
          </p:cNvPr>
          <p:cNvSpPr txBox="1"/>
          <p:nvPr/>
        </p:nvSpPr>
        <p:spPr>
          <a:xfrm>
            <a:off x="1162603" y="2474893"/>
            <a:ext cx="8610763" cy="954107"/>
          </a:xfrm>
          <a:prstGeom prst="rect">
            <a:avLst/>
          </a:prstGeom>
          <a:noFill/>
        </p:spPr>
        <p:txBody>
          <a:bodyPr wrap="square" rtlCol="0">
            <a:spAutoFit/>
          </a:bodyPr>
          <a:lstStyle/>
          <a:p>
            <a:r>
              <a:rPr lang="it-IT" sz="2800" b="1" dirty="0">
                <a:solidFill>
                  <a:schemeClr val="accent1">
                    <a:lumMod val="75000"/>
                  </a:schemeClr>
                </a:solidFill>
              </a:rPr>
              <a:t>Le scelte in materia di privacy e trasparenza vanno </a:t>
            </a:r>
          </a:p>
          <a:p>
            <a:r>
              <a:rPr lang="it-IT" sz="2800" b="1" dirty="0">
                <a:solidFill>
                  <a:schemeClr val="accent1">
                    <a:lumMod val="75000"/>
                  </a:schemeClr>
                </a:solidFill>
              </a:rPr>
              <a:t>fatte insieme e nel momento in cui si crea l’atto</a:t>
            </a:r>
          </a:p>
        </p:txBody>
      </p:sp>
      <p:sp>
        <p:nvSpPr>
          <p:cNvPr id="16" name="Rettangolo 15">
            <a:extLst>
              <a:ext uri="{FF2B5EF4-FFF2-40B4-BE49-F238E27FC236}">
                <a16:creationId xmlns:a16="http://schemas.microsoft.com/office/drawing/2014/main" id="{75773491-46D8-4243-82AF-A6A69BCA5E53}"/>
              </a:ext>
            </a:extLst>
          </p:cNvPr>
          <p:cNvSpPr/>
          <p:nvPr/>
        </p:nvSpPr>
        <p:spPr>
          <a:xfrm>
            <a:off x="7070435" y="4031384"/>
            <a:ext cx="3083214" cy="91440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t-IT" sz="3200" b="1" dirty="0"/>
              <a:t>In automatico</a:t>
            </a:r>
          </a:p>
        </p:txBody>
      </p:sp>
      <p:pic>
        <p:nvPicPr>
          <p:cNvPr id="18" name="Immagine 17">
            <a:extLst>
              <a:ext uri="{FF2B5EF4-FFF2-40B4-BE49-F238E27FC236}">
                <a16:creationId xmlns:a16="http://schemas.microsoft.com/office/drawing/2014/main" id="{A0FCB5EE-BA33-4595-B93B-9279396180E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726428" y="2147680"/>
            <a:ext cx="1281320" cy="1281320"/>
          </a:xfrm>
          <a:prstGeom prst="rect">
            <a:avLst/>
          </a:prstGeom>
        </p:spPr>
      </p:pic>
      <p:sp>
        <p:nvSpPr>
          <p:cNvPr id="19" name="Freccia circolare a destra 18">
            <a:extLst>
              <a:ext uri="{FF2B5EF4-FFF2-40B4-BE49-F238E27FC236}">
                <a16:creationId xmlns:a16="http://schemas.microsoft.com/office/drawing/2014/main" id="{7E2E0564-6BA3-440C-AB1C-CE1F3B46189B}"/>
              </a:ext>
            </a:extLst>
          </p:cNvPr>
          <p:cNvSpPr/>
          <p:nvPr/>
        </p:nvSpPr>
        <p:spPr>
          <a:xfrm>
            <a:off x="431083" y="4474152"/>
            <a:ext cx="731520" cy="1216152"/>
          </a:xfrm>
          <a:prstGeom prst="curved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t-IT">
              <a:solidFill>
                <a:schemeClr val="tx1"/>
              </a:solidFill>
            </a:endParaRPr>
          </a:p>
        </p:txBody>
      </p:sp>
      <p:sp>
        <p:nvSpPr>
          <p:cNvPr id="20" name="CasellaDiTesto 19">
            <a:extLst>
              <a:ext uri="{FF2B5EF4-FFF2-40B4-BE49-F238E27FC236}">
                <a16:creationId xmlns:a16="http://schemas.microsoft.com/office/drawing/2014/main" id="{6F2703E9-8268-45B2-B81B-FE627F8CB36C}"/>
              </a:ext>
            </a:extLst>
          </p:cNvPr>
          <p:cNvSpPr txBox="1"/>
          <p:nvPr/>
        </p:nvSpPr>
        <p:spPr>
          <a:xfrm>
            <a:off x="1239608" y="5220538"/>
            <a:ext cx="10014473" cy="523220"/>
          </a:xfrm>
          <a:prstGeom prst="rect">
            <a:avLst/>
          </a:prstGeom>
          <a:noFill/>
        </p:spPr>
        <p:txBody>
          <a:bodyPr wrap="none" rtlCol="0">
            <a:spAutoFit/>
          </a:bodyPr>
          <a:lstStyle/>
          <a:p>
            <a:r>
              <a:rPr lang="it-IT" sz="2800" dirty="0">
                <a:solidFill>
                  <a:schemeClr val="accent1">
                    <a:lumMod val="75000"/>
                  </a:schemeClr>
                </a:solidFill>
              </a:rPr>
              <a:t>Necessità di compiere le scelte nel momento di redazione dell’atto</a:t>
            </a:r>
          </a:p>
        </p:txBody>
      </p:sp>
    </p:spTree>
    <p:extLst>
      <p:ext uri="{BB962C8B-B14F-4D97-AF65-F5344CB8AC3E}">
        <p14:creationId xmlns:p14="http://schemas.microsoft.com/office/powerpoint/2010/main" val="103879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con angoli arrotondati 5">
            <a:extLst>
              <a:ext uri="{FF2B5EF4-FFF2-40B4-BE49-F238E27FC236}">
                <a16:creationId xmlns:a16="http://schemas.microsoft.com/office/drawing/2014/main" id="{2F44EEE4-D5A8-49D5-A563-090167626450}"/>
              </a:ext>
            </a:extLst>
          </p:cNvPr>
          <p:cNvSpPr/>
          <p:nvPr/>
        </p:nvSpPr>
        <p:spPr>
          <a:xfrm>
            <a:off x="209984" y="2857246"/>
            <a:ext cx="914400" cy="9144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5400" b="0" i="0" u="none" strike="noStrike" kern="1200" cap="none" spc="0" normalizeH="0" baseline="0" noProof="0" dirty="0">
                <a:ln>
                  <a:noFill/>
                </a:ln>
                <a:solidFill>
                  <a:prstClr val="white"/>
                </a:solidFill>
                <a:effectLst/>
                <a:uLnTx/>
                <a:uFillTx/>
                <a:latin typeface="Calibri" panose="020F0502020204030204"/>
                <a:ea typeface="+mn-ea"/>
                <a:cs typeface="+mn-cs"/>
              </a:rPr>
              <a:t>2</a:t>
            </a:r>
          </a:p>
        </p:txBody>
      </p:sp>
      <p:sp>
        <p:nvSpPr>
          <p:cNvPr id="9" name="CasellaDiTesto 8">
            <a:extLst>
              <a:ext uri="{FF2B5EF4-FFF2-40B4-BE49-F238E27FC236}">
                <a16:creationId xmlns:a16="http://schemas.microsoft.com/office/drawing/2014/main" id="{C20DDF30-C1EB-4F85-8109-37EDAA7AA206}"/>
              </a:ext>
            </a:extLst>
          </p:cNvPr>
          <p:cNvSpPr txBox="1"/>
          <p:nvPr/>
        </p:nvSpPr>
        <p:spPr>
          <a:xfrm>
            <a:off x="209984" y="4824979"/>
            <a:ext cx="7293150" cy="120032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3600" b="0" i="0" u="none" strike="noStrike" kern="1200" cap="none" spc="0" normalizeH="0" baseline="0" noProof="0" dirty="0">
                <a:ln>
                  <a:noFill/>
                </a:ln>
                <a:solidFill>
                  <a:srgbClr val="4472C4">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SCHEDA PRIVACY NON OBBLIGATORIA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3600" b="0"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sp>
        <p:nvSpPr>
          <p:cNvPr id="12" name="Rettangolo 11">
            <a:extLst>
              <a:ext uri="{FF2B5EF4-FFF2-40B4-BE49-F238E27FC236}">
                <a16:creationId xmlns:a16="http://schemas.microsoft.com/office/drawing/2014/main" id="{5685A628-8A92-4998-BE54-E5A1AEBDFFAC}"/>
              </a:ext>
            </a:extLst>
          </p:cNvPr>
          <p:cNvSpPr/>
          <p:nvPr/>
        </p:nvSpPr>
        <p:spPr>
          <a:xfrm>
            <a:off x="1328761" y="2818819"/>
            <a:ext cx="10552969" cy="9784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7000"/>
              </a:lnSpc>
              <a:spcBef>
                <a:spcPts val="0"/>
              </a:spcBef>
              <a:spcAft>
                <a:spcPts val="800"/>
              </a:spcAft>
              <a:buClrTx/>
              <a:buSzTx/>
              <a:buFontTx/>
              <a:buNone/>
              <a:tabLst>
                <a:tab pos="457200" algn="l"/>
              </a:tabLst>
              <a:defRPr/>
            </a:pPr>
            <a:r>
              <a:rPr kumimoji="0" lang="it-IT" sz="2400" b="0" i="0" u="none" strike="noStrike" kern="1200" cap="none" spc="0" normalizeH="0" baseline="0" noProof="0" dirty="0">
                <a:ln>
                  <a:noFill/>
                </a:ln>
                <a:solidFill>
                  <a:srgbClr val="4472C4">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Atto contenente </a:t>
            </a:r>
            <a:r>
              <a:rPr kumimoji="0" lang="it-IT" sz="2400" b="0" i="0" u="sng" strike="noStrike" kern="1200" cap="none" spc="0" normalizeH="0" baseline="0" noProof="0" dirty="0">
                <a:ln>
                  <a:noFill/>
                </a:ln>
                <a:solidFill>
                  <a:srgbClr val="4472C4">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esclusivamente</a:t>
            </a:r>
            <a:r>
              <a:rPr kumimoji="0" lang="it-IT" sz="2400" b="0" i="0" u="none" strike="noStrike" kern="1200" cap="none" spc="0" normalizeH="0" baseline="0" noProof="0" dirty="0">
                <a:ln>
                  <a:noFill/>
                </a:ln>
                <a:solidFill>
                  <a:srgbClr val="4472C4">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 dati personali la cui diffusione è prevista o consentita da  norma di legge o regolamento</a:t>
            </a:r>
          </a:p>
        </p:txBody>
      </p:sp>
      <p:pic>
        <p:nvPicPr>
          <p:cNvPr id="13" name="Picture 2">
            <a:extLst>
              <a:ext uri="{FF2B5EF4-FFF2-40B4-BE49-F238E27FC236}">
                <a16:creationId xmlns:a16="http://schemas.microsoft.com/office/drawing/2014/main" id="{89166382-46FD-4387-8748-CAC2EDD6F3C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1" b="2425"/>
          <a:stretch/>
        </p:blipFill>
        <p:spPr bwMode="auto">
          <a:xfrm>
            <a:off x="87540" y="103948"/>
            <a:ext cx="1546901" cy="1565798"/>
          </a:xfrm>
          <a:custGeom>
            <a:avLst/>
            <a:gdLst/>
            <a:ahLst/>
            <a:cxnLst/>
            <a:rect l="l" t="t" r="r" b="b"/>
            <a:pathLst>
              <a:path w="4438338" h="2323972">
                <a:moveTo>
                  <a:pt x="69905" y="0"/>
                </a:moveTo>
                <a:lnTo>
                  <a:pt x="4368433" y="0"/>
                </a:lnTo>
                <a:cubicBezTo>
                  <a:pt x="4407040" y="0"/>
                  <a:pt x="4438338" y="31298"/>
                  <a:pt x="4438338" y="69905"/>
                </a:cubicBezTo>
                <a:lnTo>
                  <a:pt x="4438338" y="2254067"/>
                </a:lnTo>
                <a:cubicBezTo>
                  <a:pt x="4438338" y="2292674"/>
                  <a:pt x="4407040" y="2323972"/>
                  <a:pt x="4368433" y="2323972"/>
                </a:cubicBezTo>
                <a:lnTo>
                  <a:pt x="69905" y="2323972"/>
                </a:lnTo>
                <a:cubicBezTo>
                  <a:pt x="31298" y="2323972"/>
                  <a:pt x="0" y="2292674"/>
                  <a:pt x="0" y="2254067"/>
                </a:cubicBezTo>
                <a:lnTo>
                  <a:pt x="0" y="69905"/>
                </a:lnTo>
                <a:cubicBezTo>
                  <a:pt x="0" y="31298"/>
                  <a:pt x="31298" y="0"/>
                  <a:pt x="69905" y="0"/>
                </a:cubicBezTo>
                <a:close/>
              </a:path>
            </a:pathLst>
          </a:custGeom>
          <a:extLst>
            <a:ext uri="{909E8E84-426E-40DD-AFC4-6F175D3DCCD1}">
              <a14:hiddenFill xmlns:a14="http://schemas.microsoft.com/office/drawing/2010/main">
                <a:solidFill>
                  <a:srgbClr val="FFFFFF"/>
                </a:solidFill>
              </a14:hiddenFill>
            </a:ext>
          </a:extLst>
        </p:spPr>
      </p:pic>
      <p:sp>
        <p:nvSpPr>
          <p:cNvPr id="14" name="CasellaDiTesto 13">
            <a:extLst>
              <a:ext uri="{FF2B5EF4-FFF2-40B4-BE49-F238E27FC236}">
                <a16:creationId xmlns:a16="http://schemas.microsoft.com/office/drawing/2014/main" id="{52FB4780-595C-49DB-A537-EE8FA8E8DCC6}"/>
              </a:ext>
            </a:extLst>
          </p:cNvPr>
          <p:cNvSpPr txBox="1"/>
          <p:nvPr/>
        </p:nvSpPr>
        <p:spPr>
          <a:xfrm>
            <a:off x="1765952" y="557517"/>
            <a:ext cx="10552969"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Le 4 opzioni privacy sul s</a:t>
            </a:r>
            <a:r>
              <a:rPr kumimoji="0" lang="en-US" sz="4000" b="1" i="0" u="none" strike="noStrike" kern="1200" cap="none" spc="0" normalizeH="0" baseline="0" noProof="0" dirty="0" err="1">
                <a:ln>
                  <a:noFill/>
                </a:ln>
                <a:solidFill>
                  <a:srgbClr val="4472C4">
                    <a:lumMod val="75000"/>
                  </a:srgbClr>
                </a:solidFill>
                <a:effectLst/>
                <a:uLnTx/>
                <a:uFillTx/>
                <a:latin typeface="Calibri" panose="020F0502020204030204"/>
                <a:ea typeface="+mn-ea"/>
                <a:cs typeface="+mn-cs"/>
              </a:rPr>
              <a:t>iste</a:t>
            </a:r>
            <a:r>
              <a:rPr kumimoji="0" lang="en-US" sz="40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ma di </a:t>
            </a:r>
            <a:r>
              <a:rPr kumimoji="0" lang="en-US" sz="4000" b="1" i="0" u="none" strike="noStrike" kern="1200" cap="none" spc="0" normalizeH="0" baseline="0" noProof="0" dirty="0" err="1">
                <a:ln>
                  <a:noFill/>
                </a:ln>
                <a:solidFill>
                  <a:srgbClr val="4472C4">
                    <a:lumMod val="75000"/>
                  </a:srgbClr>
                </a:solidFill>
                <a:effectLst/>
                <a:uLnTx/>
                <a:uFillTx/>
                <a:latin typeface="Calibri" panose="020F0502020204030204"/>
                <a:ea typeface="+mn-ea"/>
                <a:cs typeface="+mn-cs"/>
              </a:rPr>
              <a:t>gestione</a:t>
            </a:r>
            <a:r>
              <a:rPr kumimoji="0" lang="en-US" sz="40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 </a:t>
            </a:r>
            <a:r>
              <a:rPr kumimoji="0" lang="en-US" sz="4000" b="1" i="0" u="none" strike="noStrike" kern="1200" cap="none" spc="0" normalizeH="0" baseline="0" noProof="0" dirty="0" err="1">
                <a:ln>
                  <a:noFill/>
                </a:ln>
                <a:solidFill>
                  <a:srgbClr val="4472C4">
                    <a:lumMod val="75000"/>
                  </a:srgbClr>
                </a:solidFill>
                <a:effectLst/>
                <a:uLnTx/>
                <a:uFillTx/>
                <a:latin typeface="Calibri" panose="020F0502020204030204"/>
                <a:ea typeface="+mn-ea"/>
                <a:cs typeface="+mn-cs"/>
              </a:rPr>
              <a:t>atti</a:t>
            </a:r>
            <a:endParaRPr kumimoji="0" lang="en-US" sz="40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pic>
        <p:nvPicPr>
          <p:cNvPr id="17" name="Picture 3" descr="Immagine che contiene disegnando, cibo&#10;&#10;Descrizione generata automaticamente">
            <a:extLst>
              <a:ext uri="{FF2B5EF4-FFF2-40B4-BE49-F238E27FC236}">
                <a16:creationId xmlns:a16="http://schemas.microsoft.com/office/drawing/2014/main" id="{E5274B4A-8C0D-46A2-8BF4-4E336C5DD8B8}"/>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0153649" y="6243681"/>
            <a:ext cx="1728081" cy="254892"/>
          </a:xfrm>
          <a:custGeom>
            <a:avLst/>
            <a:gdLst/>
            <a:ahLst/>
            <a:cxnLst/>
            <a:rect l="l" t="t" r="r" b="b"/>
            <a:pathLst>
              <a:path w="2833631" h="2677010">
                <a:moveTo>
                  <a:pt x="49418" y="0"/>
                </a:moveTo>
                <a:lnTo>
                  <a:pt x="2784213" y="0"/>
                </a:lnTo>
                <a:cubicBezTo>
                  <a:pt x="2811506" y="0"/>
                  <a:pt x="2833631" y="22125"/>
                  <a:pt x="2833631" y="49418"/>
                </a:cubicBezTo>
                <a:lnTo>
                  <a:pt x="2833631" y="2627592"/>
                </a:lnTo>
                <a:cubicBezTo>
                  <a:pt x="2833631" y="2654885"/>
                  <a:pt x="2811506" y="2677010"/>
                  <a:pt x="2784213" y="2677010"/>
                </a:cubicBezTo>
                <a:lnTo>
                  <a:pt x="49418" y="2677010"/>
                </a:lnTo>
                <a:cubicBezTo>
                  <a:pt x="22125" y="2677010"/>
                  <a:pt x="0" y="2654885"/>
                  <a:pt x="0" y="2627592"/>
                </a:cubicBezTo>
                <a:lnTo>
                  <a:pt x="0" y="49418"/>
                </a:lnTo>
                <a:cubicBezTo>
                  <a:pt x="0" y="22125"/>
                  <a:pt x="22125" y="0"/>
                  <a:pt x="49418" y="0"/>
                </a:cubicBezTo>
                <a:close/>
              </a:path>
            </a:pathLst>
          </a:custGeom>
        </p:spPr>
      </p:pic>
      <p:pic>
        <p:nvPicPr>
          <p:cNvPr id="20" name="Immagine 19">
            <a:extLst>
              <a:ext uri="{FF2B5EF4-FFF2-40B4-BE49-F238E27FC236}">
                <a16:creationId xmlns:a16="http://schemas.microsoft.com/office/drawing/2014/main" id="{873F1F0F-2E7D-44E8-8351-D1DF53C73E2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03678" y="1637319"/>
            <a:ext cx="773459" cy="773459"/>
          </a:xfrm>
          <a:prstGeom prst="rect">
            <a:avLst/>
          </a:prstGeom>
        </p:spPr>
      </p:pic>
      <p:sp>
        <p:nvSpPr>
          <p:cNvPr id="21" name="CasellaDiTesto 20">
            <a:extLst>
              <a:ext uri="{FF2B5EF4-FFF2-40B4-BE49-F238E27FC236}">
                <a16:creationId xmlns:a16="http://schemas.microsoft.com/office/drawing/2014/main" id="{1665AA3A-7944-439F-AB6F-83DE49359C89}"/>
              </a:ext>
            </a:extLst>
          </p:cNvPr>
          <p:cNvSpPr txBox="1"/>
          <p:nvPr/>
        </p:nvSpPr>
        <p:spPr>
          <a:xfrm>
            <a:off x="7625578" y="3891332"/>
            <a:ext cx="4486172"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srgbClr val="4472C4">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E’ OBBLIGATORIO INDICARE LA NORMA CHE CONSENTE LA DIFFUSIONE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0"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sp>
        <p:nvSpPr>
          <p:cNvPr id="15" name="Rettangolo con angoli arrotondati 14">
            <a:extLst>
              <a:ext uri="{FF2B5EF4-FFF2-40B4-BE49-F238E27FC236}">
                <a16:creationId xmlns:a16="http://schemas.microsoft.com/office/drawing/2014/main" id="{287A0519-AA55-4BB6-9227-D050C3FE2E25}"/>
              </a:ext>
            </a:extLst>
          </p:cNvPr>
          <p:cNvSpPr/>
          <p:nvPr/>
        </p:nvSpPr>
        <p:spPr>
          <a:xfrm>
            <a:off x="209984" y="1718146"/>
            <a:ext cx="914400" cy="9144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5400" b="0" i="0" u="none" strike="noStrike" kern="1200" cap="none" spc="0" normalizeH="0" baseline="0" noProof="0" dirty="0">
                <a:ln>
                  <a:noFill/>
                </a:ln>
                <a:solidFill>
                  <a:prstClr val="white"/>
                </a:solidFill>
                <a:effectLst/>
                <a:uLnTx/>
                <a:uFillTx/>
                <a:latin typeface="Calibri" panose="020F0502020204030204"/>
                <a:ea typeface="+mn-ea"/>
                <a:cs typeface="+mn-cs"/>
              </a:rPr>
              <a:t>1</a:t>
            </a:r>
          </a:p>
        </p:txBody>
      </p:sp>
      <p:sp>
        <p:nvSpPr>
          <p:cNvPr id="18" name="Freccia in giù 17">
            <a:extLst>
              <a:ext uri="{FF2B5EF4-FFF2-40B4-BE49-F238E27FC236}">
                <a16:creationId xmlns:a16="http://schemas.microsoft.com/office/drawing/2014/main" id="{EFBBA40D-2D77-4E5A-9829-49B1BAD87EDE}"/>
              </a:ext>
            </a:extLst>
          </p:cNvPr>
          <p:cNvSpPr/>
          <p:nvPr/>
        </p:nvSpPr>
        <p:spPr>
          <a:xfrm>
            <a:off x="424868" y="4008897"/>
            <a:ext cx="484632" cy="773459"/>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CasellaDiTesto 18">
            <a:extLst>
              <a:ext uri="{FF2B5EF4-FFF2-40B4-BE49-F238E27FC236}">
                <a16:creationId xmlns:a16="http://schemas.microsoft.com/office/drawing/2014/main" id="{73BB20FA-01C0-4C3B-8005-D19A8FC7EABE}"/>
              </a:ext>
            </a:extLst>
          </p:cNvPr>
          <p:cNvSpPr txBox="1"/>
          <p:nvPr/>
        </p:nvSpPr>
        <p:spPr>
          <a:xfrm>
            <a:off x="1328761" y="1902719"/>
            <a:ext cx="7586336"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srgbClr val="4472C4">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Atto NON contenente dati personali</a:t>
            </a:r>
          </a:p>
        </p:txBody>
      </p:sp>
      <p:sp>
        <p:nvSpPr>
          <p:cNvPr id="23" name="CasellaDiTesto 22">
            <a:extLst>
              <a:ext uri="{FF2B5EF4-FFF2-40B4-BE49-F238E27FC236}">
                <a16:creationId xmlns:a16="http://schemas.microsoft.com/office/drawing/2014/main" id="{C378E394-08A6-485D-AA75-4CC07AAFECD6}"/>
              </a:ext>
            </a:extLst>
          </p:cNvPr>
          <p:cNvSpPr txBox="1"/>
          <p:nvPr/>
        </p:nvSpPr>
        <p:spPr>
          <a:xfrm>
            <a:off x="209984" y="6260400"/>
            <a:ext cx="9355190"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000" b="1" i="0" u="none" strike="noStrike" kern="1200" cap="none" spc="0" normalizeH="0" baseline="0" noProof="0" dirty="0">
                <a:ln>
                  <a:noFill/>
                </a:ln>
                <a:solidFill>
                  <a:srgbClr val="FFC000"/>
                </a:solidFill>
                <a:effectLst/>
                <a:uLnTx/>
                <a:uFillTx/>
                <a:latin typeface="Calibri" panose="020F0502020204030204"/>
                <a:ea typeface="+mn-ea"/>
                <a:cs typeface="+mn-cs"/>
              </a:rPr>
              <a:t>NOTA BENE: le 4 opzioni sono tra di loro alternative e ne va scelta sempre almeno una </a:t>
            </a:r>
          </a:p>
        </p:txBody>
      </p:sp>
      <p:sp>
        <p:nvSpPr>
          <p:cNvPr id="3" name="Freccia curva 2">
            <a:extLst>
              <a:ext uri="{FF2B5EF4-FFF2-40B4-BE49-F238E27FC236}">
                <a16:creationId xmlns:a16="http://schemas.microsoft.com/office/drawing/2014/main" id="{5FA16E47-CC3F-46C9-B9E9-0E15F2172339}"/>
              </a:ext>
            </a:extLst>
          </p:cNvPr>
          <p:cNvSpPr/>
          <p:nvPr/>
        </p:nvSpPr>
        <p:spPr>
          <a:xfrm flipV="1">
            <a:off x="6581742" y="3797228"/>
            <a:ext cx="813816" cy="868680"/>
          </a:xfrm>
          <a:prstGeom prst="ben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22818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Immagine che contiene disegnando, cibo&#10;&#10;Descrizione generata automaticamente">
            <a:extLst>
              <a:ext uri="{FF2B5EF4-FFF2-40B4-BE49-F238E27FC236}">
                <a16:creationId xmlns:a16="http://schemas.microsoft.com/office/drawing/2014/main" id="{D5CB1855-9D76-4A86-88C0-4D4D5A0DE83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153649" y="6243681"/>
            <a:ext cx="1728081" cy="254892"/>
          </a:xfrm>
          <a:custGeom>
            <a:avLst/>
            <a:gdLst/>
            <a:ahLst/>
            <a:cxnLst/>
            <a:rect l="l" t="t" r="r" b="b"/>
            <a:pathLst>
              <a:path w="2833631" h="2677010">
                <a:moveTo>
                  <a:pt x="49418" y="0"/>
                </a:moveTo>
                <a:lnTo>
                  <a:pt x="2784213" y="0"/>
                </a:lnTo>
                <a:cubicBezTo>
                  <a:pt x="2811506" y="0"/>
                  <a:pt x="2833631" y="22125"/>
                  <a:pt x="2833631" y="49418"/>
                </a:cubicBezTo>
                <a:lnTo>
                  <a:pt x="2833631" y="2627592"/>
                </a:lnTo>
                <a:cubicBezTo>
                  <a:pt x="2833631" y="2654885"/>
                  <a:pt x="2811506" y="2677010"/>
                  <a:pt x="2784213" y="2677010"/>
                </a:cubicBezTo>
                <a:lnTo>
                  <a:pt x="49418" y="2677010"/>
                </a:lnTo>
                <a:cubicBezTo>
                  <a:pt x="22125" y="2677010"/>
                  <a:pt x="0" y="2654885"/>
                  <a:pt x="0" y="2627592"/>
                </a:cubicBezTo>
                <a:lnTo>
                  <a:pt x="0" y="49418"/>
                </a:lnTo>
                <a:cubicBezTo>
                  <a:pt x="0" y="22125"/>
                  <a:pt x="22125" y="0"/>
                  <a:pt x="49418" y="0"/>
                </a:cubicBezTo>
                <a:close/>
              </a:path>
            </a:pathLst>
          </a:custGeom>
        </p:spPr>
      </p:pic>
      <p:sp>
        <p:nvSpPr>
          <p:cNvPr id="6" name="Rettangolo con angoli arrotondati 5">
            <a:extLst>
              <a:ext uri="{FF2B5EF4-FFF2-40B4-BE49-F238E27FC236}">
                <a16:creationId xmlns:a16="http://schemas.microsoft.com/office/drawing/2014/main" id="{2F44EEE4-D5A8-49D5-A563-090167626450}"/>
              </a:ext>
            </a:extLst>
          </p:cNvPr>
          <p:cNvSpPr/>
          <p:nvPr/>
        </p:nvSpPr>
        <p:spPr>
          <a:xfrm>
            <a:off x="408381" y="2153839"/>
            <a:ext cx="914400" cy="9144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5400" b="0" i="0" u="none" strike="noStrike" kern="1200" cap="none" spc="0" normalizeH="0" baseline="0" noProof="0" dirty="0">
                <a:ln>
                  <a:noFill/>
                </a:ln>
                <a:solidFill>
                  <a:prstClr val="white"/>
                </a:solidFill>
                <a:effectLst/>
                <a:uLnTx/>
                <a:uFillTx/>
                <a:latin typeface="Calibri" panose="020F0502020204030204"/>
                <a:ea typeface="+mn-ea"/>
                <a:cs typeface="+mn-cs"/>
              </a:rPr>
              <a:t>3</a:t>
            </a:r>
          </a:p>
        </p:txBody>
      </p:sp>
      <p:sp>
        <p:nvSpPr>
          <p:cNvPr id="9" name="CasellaDiTesto 8">
            <a:extLst>
              <a:ext uri="{FF2B5EF4-FFF2-40B4-BE49-F238E27FC236}">
                <a16:creationId xmlns:a16="http://schemas.microsoft.com/office/drawing/2014/main" id="{C20DDF30-C1EB-4F85-8109-37EDAA7AA206}"/>
              </a:ext>
            </a:extLst>
          </p:cNvPr>
          <p:cNvSpPr txBox="1"/>
          <p:nvPr/>
        </p:nvSpPr>
        <p:spPr>
          <a:xfrm>
            <a:off x="310270" y="5657671"/>
            <a:ext cx="6286465" cy="120032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3600" b="0" i="0" u="none" strike="noStrike" kern="1200" cap="none" spc="0" normalizeH="0" baseline="0" noProof="0" dirty="0">
                <a:ln>
                  <a:noFill/>
                </a:ln>
                <a:solidFill>
                  <a:srgbClr val="4472C4">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SCHEDA PRIVACY OBBLIGATORIA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3600" b="0"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sp>
        <p:nvSpPr>
          <p:cNvPr id="10" name="Freccia in giù 9">
            <a:extLst>
              <a:ext uri="{FF2B5EF4-FFF2-40B4-BE49-F238E27FC236}">
                <a16:creationId xmlns:a16="http://schemas.microsoft.com/office/drawing/2014/main" id="{372687A3-254B-4211-8896-453BC20130B0}"/>
              </a:ext>
            </a:extLst>
          </p:cNvPr>
          <p:cNvSpPr/>
          <p:nvPr/>
        </p:nvSpPr>
        <p:spPr>
          <a:xfrm>
            <a:off x="618674" y="4653037"/>
            <a:ext cx="484632" cy="978408"/>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ttangolo 11">
            <a:extLst>
              <a:ext uri="{FF2B5EF4-FFF2-40B4-BE49-F238E27FC236}">
                <a16:creationId xmlns:a16="http://schemas.microsoft.com/office/drawing/2014/main" id="{5685A628-8A92-4998-BE54-E5A1AEBDFFAC}"/>
              </a:ext>
            </a:extLst>
          </p:cNvPr>
          <p:cNvSpPr/>
          <p:nvPr/>
        </p:nvSpPr>
        <p:spPr>
          <a:xfrm>
            <a:off x="1639032" y="2219489"/>
            <a:ext cx="10552968" cy="10786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7000"/>
              </a:lnSpc>
              <a:spcBef>
                <a:spcPts val="0"/>
              </a:spcBef>
              <a:spcAft>
                <a:spcPts val="800"/>
              </a:spcAft>
              <a:buClrTx/>
              <a:buSzTx/>
              <a:buFontTx/>
              <a:buNone/>
              <a:tabLst>
                <a:tab pos="457200" algn="l"/>
              </a:tabLst>
              <a:defRPr/>
            </a:pPr>
            <a:r>
              <a:rPr kumimoji="0" lang="it-IT" sz="2400" b="0" i="0" u="none" strike="noStrike" kern="1200" cap="none" spc="0" normalizeH="0" baseline="0" noProof="0" dirty="0">
                <a:ln>
                  <a:noFill/>
                </a:ln>
                <a:solidFill>
                  <a:srgbClr val="4472C4">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Atto contenente dati particolari e/o relativi a condanne penali e reati non diffondibili</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2400" b="0"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pic>
        <p:nvPicPr>
          <p:cNvPr id="13" name="Picture 2">
            <a:extLst>
              <a:ext uri="{FF2B5EF4-FFF2-40B4-BE49-F238E27FC236}">
                <a16:creationId xmlns:a16="http://schemas.microsoft.com/office/drawing/2014/main" id="{89166382-46FD-4387-8748-CAC2EDD6F3C3}"/>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1" b="2425"/>
          <a:stretch/>
        </p:blipFill>
        <p:spPr bwMode="auto">
          <a:xfrm>
            <a:off x="87540" y="103948"/>
            <a:ext cx="1546901" cy="1565798"/>
          </a:xfrm>
          <a:custGeom>
            <a:avLst/>
            <a:gdLst/>
            <a:ahLst/>
            <a:cxnLst/>
            <a:rect l="l" t="t" r="r" b="b"/>
            <a:pathLst>
              <a:path w="4438338" h="2323972">
                <a:moveTo>
                  <a:pt x="69905" y="0"/>
                </a:moveTo>
                <a:lnTo>
                  <a:pt x="4368433" y="0"/>
                </a:lnTo>
                <a:cubicBezTo>
                  <a:pt x="4407040" y="0"/>
                  <a:pt x="4438338" y="31298"/>
                  <a:pt x="4438338" y="69905"/>
                </a:cubicBezTo>
                <a:lnTo>
                  <a:pt x="4438338" y="2254067"/>
                </a:lnTo>
                <a:cubicBezTo>
                  <a:pt x="4438338" y="2292674"/>
                  <a:pt x="4407040" y="2323972"/>
                  <a:pt x="4368433" y="2323972"/>
                </a:cubicBezTo>
                <a:lnTo>
                  <a:pt x="69905" y="2323972"/>
                </a:lnTo>
                <a:cubicBezTo>
                  <a:pt x="31298" y="2323972"/>
                  <a:pt x="0" y="2292674"/>
                  <a:pt x="0" y="2254067"/>
                </a:cubicBezTo>
                <a:lnTo>
                  <a:pt x="0" y="69905"/>
                </a:lnTo>
                <a:cubicBezTo>
                  <a:pt x="0" y="31298"/>
                  <a:pt x="31298" y="0"/>
                  <a:pt x="69905" y="0"/>
                </a:cubicBezTo>
                <a:close/>
              </a:path>
            </a:pathLst>
          </a:custGeom>
          <a:extLst>
            <a:ext uri="{909E8E84-426E-40DD-AFC4-6F175D3DCCD1}">
              <a14:hiddenFill xmlns:a14="http://schemas.microsoft.com/office/drawing/2010/main">
                <a:solidFill>
                  <a:srgbClr val="FFFFFF"/>
                </a:solidFill>
              </a14:hiddenFill>
            </a:ext>
          </a:extLst>
        </p:spPr>
      </p:pic>
      <p:sp>
        <p:nvSpPr>
          <p:cNvPr id="14" name="CasellaDiTesto 13">
            <a:extLst>
              <a:ext uri="{FF2B5EF4-FFF2-40B4-BE49-F238E27FC236}">
                <a16:creationId xmlns:a16="http://schemas.microsoft.com/office/drawing/2014/main" id="{52FB4780-595C-49DB-A537-EE8FA8E8DCC6}"/>
              </a:ext>
            </a:extLst>
          </p:cNvPr>
          <p:cNvSpPr txBox="1"/>
          <p:nvPr/>
        </p:nvSpPr>
        <p:spPr>
          <a:xfrm>
            <a:off x="1777537" y="608749"/>
            <a:ext cx="10552969"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Le 4 opzioni privacy sul </a:t>
            </a:r>
            <a:r>
              <a:rPr kumimoji="0" lang="it-IT" sz="40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s</a:t>
            </a:r>
            <a:r>
              <a:rPr kumimoji="0" lang="it-IT" sz="4000" b="1" i="0" u="none" strike="noStrike" kern="1200" cap="none" spc="0" normalizeH="0" baseline="0" noProof="0" dirty="0" err="1">
                <a:ln>
                  <a:noFill/>
                </a:ln>
                <a:solidFill>
                  <a:srgbClr val="4472C4">
                    <a:lumMod val="75000"/>
                  </a:srgbClr>
                </a:solidFill>
                <a:effectLst/>
                <a:uLnTx/>
                <a:uFillTx/>
                <a:latin typeface="Calibri" panose="020F0502020204030204"/>
                <a:ea typeface="+mn-ea"/>
                <a:cs typeface="+mn-cs"/>
              </a:rPr>
              <a:t>iste</a:t>
            </a:r>
            <a:r>
              <a:rPr kumimoji="0" lang="it-IT" sz="40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ma</a:t>
            </a:r>
            <a:r>
              <a:rPr kumimoji="0" lang="en-US" sz="40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 di </a:t>
            </a:r>
            <a:r>
              <a:rPr kumimoji="0" lang="en-US" sz="4000" b="1" i="0" u="none" strike="noStrike" kern="1200" cap="none" spc="0" normalizeH="0" baseline="0" noProof="0" dirty="0" err="1">
                <a:ln>
                  <a:noFill/>
                </a:ln>
                <a:solidFill>
                  <a:srgbClr val="4472C4">
                    <a:lumMod val="75000"/>
                  </a:srgbClr>
                </a:solidFill>
                <a:effectLst/>
                <a:uLnTx/>
                <a:uFillTx/>
                <a:latin typeface="Calibri" panose="020F0502020204030204"/>
                <a:ea typeface="+mn-ea"/>
                <a:cs typeface="+mn-cs"/>
              </a:rPr>
              <a:t>gestione</a:t>
            </a:r>
            <a:r>
              <a:rPr kumimoji="0" lang="en-US" sz="40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 </a:t>
            </a:r>
            <a:r>
              <a:rPr kumimoji="0" lang="en-US" sz="4000" b="1" i="0" u="none" strike="noStrike" kern="1200" cap="none" spc="0" normalizeH="0" baseline="0" noProof="0" dirty="0" err="1">
                <a:ln>
                  <a:noFill/>
                </a:ln>
                <a:solidFill>
                  <a:srgbClr val="4472C4">
                    <a:lumMod val="75000"/>
                  </a:srgbClr>
                </a:solidFill>
                <a:effectLst/>
                <a:uLnTx/>
                <a:uFillTx/>
                <a:latin typeface="Calibri" panose="020F0502020204030204"/>
                <a:ea typeface="+mn-ea"/>
                <a:cs typeface="+mn-cs"/>
              </a:rPr>
              <a:t>atti</a:t>
            </a:r>
            <a:endParaRPr kumimoji="0" lang="en-US" sz="40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sp>
        <p:nvSpPr>
          <p:cNvPr id="11" name="Rettangolo con angoli arrotondati 10">
            <a:extLst>
              <a:ext uri="{FF2B5EF4-FFF2-40B4-BE49-F238E27FC236}">
                <a16:creationId xmlns:a16="http://schemas.microsoft.com/office/drawing/2014/main" id="{B5A6584B-9FFE-46E0-8D73-85488812C315}"/>
              </a:ext>
            </a:extLst>
          </p:cNvPr>
          <p:cNvSpPr/>
          <p:nvPr/>
        </p:nvSpPr>
        <p:spPr>
          <a:xfrm>
            <a:off x="434439" y="3464476"/>
            <a:ext cx="914400" cy="9144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5400" b="0" i="0" u="none" strike="noStrike" kern="1200" cap="none" spc="0" normalizeH="0" baseline="0" noProof="0" dirty="0">
                <a:ln>
                  <a:noFill/>
                </a:ln>
                <a:solidFill>
                  <a:prstClr val="white"/>
                </a:solidFill>
                <a:effectLst/>
                <a:uLnTx/>
                <a:uFillTx/>
                <a:latin typeface="Calibri" panose="020F0502020204030204"/>
                <a:ea typeface="+mn-ea"/>
                <a:cs typeface="+mn-cs"/>
              </a:rPr>
              <a:t>4</a:t>
            </a:r>
          </a:p>
        </p:txBody>
      </p:sp>
      <p:sp>
        <p:nvSpPr>
          <p:cNvPr id="15" name="Rettangolo 14">
            <a:extLst>
              <a:ext uri="{FF2B5EF4-FFF2-40B4-BE49-F238E27FC236}">
                <a16:creationId xmlns:a16="http://schemas.microsoft.com/office/drawing/2014/main" id="{83F95B6D-07AF-499B-AA6F-E2E61DC8F908}"/>
              </a:ext>
            </a:extLst>
          </p:cNvPr>
          <p:cNvSpPr/>
          <p:nvPr/>
        </p:nvSpPr>
        <p:spPr>
          <a:xfrm>
            <a:off x="1634441" y="3416140"/>
            <a:ext cx="10247290" cy="1198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7000"/>
              </a:lnSpc>
              <a:spcBef>
                <a:spcPts val="0"/>
              </a:spcBef>
              <a:spcAft>
                <a:spcPts val="800"/>
              </a:spcAft>
              <a:buClrTx/>
              <a:buSzTx/>
              <a:buFontTx/>
              <a:buNone/>
              <a:tabLst>
                <a:tab pos="457200" algn="l"/>
              </a:tabLst>
              <a:defRPr/>
            </a:pPr>
            <a:r>
              <a:rPr kumimoji="0" lang="it-IT" sz="2400" b="0" i="0" u="none" strike="noStrike" kern="1200" cap="none" spc="0" normalizeH="0" baseline="0" noProof="0" dirty="0">
                <a:ln>
                  <a:noFill/>
                </a:ln>
                <a:solidFill>
                  <a:srgbClr val="4472C4">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Atto contenente dati personali (</a:t>
            </a:r>
            <a:r>
              <a:rPr kumimoji="0" lang="it-IT" sz="2400" b="0" i="0" u="sng" strike="noStrike" kern="1200" cap="none" spc="0" normalizeH="0" baseline="0" noProof="0" dirty="0">
                <a:ln>
                  <a:noFill/>
                </a:ln>
                <a:solidFill>
                  <a:srgbClr val="4472C4">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anche uno solo</a:t>
            </a:r>
            <a:r>
              <a:rPr kumimoji="0" lang="it-IT" sz="2400" b="0" i="0" u="none" strike="noStrike" kern="1200" cap="none" spc="0" normalizeH="0" baseline="0" noProof="0" dirty="0">
                <a:ln>
                  <a:noFill/>
                </a:ln>
                <a:solidFill>
                  <a:srgbClr val="4472C4">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rPr>
              <a:t>) la cui diffusione non è prevista da norma di legge o di regolamento</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2400" b="0"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AD3B4AE6-0F8C-46EA-AFE0-F688215F79B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062885" y="2349390"/>
            <a:ext cx="818845" cy="818845"/>
          </a:xfrm>
          <a:prstGeom prst="rect">
            <a:avLst/>
          </a:prstGeom>
        </p:spPr>
      </p:pic>
      <p:sp>
        <p:nvSpPr>
          <p:cNvPr id="2" name="CasellaDiTesto 1">
            <a:extLst>
              <a:ext uri="{FF2B5EF4-FFF2-40B4-BE49-F238E27FC236}">
                <a16:creationId xmlns:a16="http://schemas.microsoft.com/office/drawing/2014/main" id="{43F26995-D6FD-413C-952C-19FDB69F8F61}"/>
              </a:ext>
            </a:extLst>
          </p:cNvPr>
          <p:cNvSpPr txBox="1"/>
          <p:nvPr/>
        </p:nvSpPr>
        <p:spPr>
          <a:xfrm>
            <a:off x="8253912" y="3637480"/>
            <a:ext cx="3799473" cy="281410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000" b="1" i="1" u="none" kern="1200" cap="none" spc="0" normalizeH="0" baseline="0" noProof="0" dirty="0">
                <a:ln>
                  <a:noFill/>
                </a:ln>
                <a:solidFill>
                  <a:srgbClr val="FFC000"/>
                </a:solidFill>
                <a:effectLst/>
                <a:uLnTx/>
                <a:uFillTx/>
                <a:latin typeface="Calibri" panose="020F0502020204030204"/>
                <a:ea typeface="+mn-ea"/>
                <a:cs typeface="+mn-cs"/>
              </a:rPr>
              <a:t>Delle due l’una…</a:t>
            </a:r>
            <a:endParaRPr kumimoji="0" lang="it-IT" sz="1800" b="1" i="1" u="none" kern="1200" cap="none" spc="0" normalizeH="0" baseline="0" noProof="0" dirty="0">
              <a:ln>
                <a:noFill/>
              </a:ln>
              <a:solidFill>
                <a:srgbClr val="FFC000"/>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it-IT" sz="1800" b="1" i="0" u="none" strike="sngStrike" kern="1200" cap="none" spc="0" normalizeH="0" baseline="0" noProof="0" dirty="0">
              <a:ln>
                <a:noFill/>
              </a:ln>
              <a:solidFill>
                <a:srgbClr val="4472C4">
                  <a:lumMod val="75000"/>
                </a:srgbClr>
              </a:solidFill>
              <a:effectLst/>
              <a:uLnTx/>
              <a:uFillTx/>
              <a:latin typeface="Calibri" panose="020F0502020204030204"/>
              <a:ea typeface="+mn-ea"/>
              <a:cs typeface="+mn-cs"/>
            </a:endParaRPr>
          </a:p>
          <a:p>
            <a:pPr marL="285750" indent="-285750" algn="l">
              <a:buFont typeface="Wingdings" panose="05000000000000000000" pitchFamily="2" charset="2"/>
              <a:buChar char="ü"/>
              <a:defRPr/>
            </a:pPr>
            <a:r>
              <a:rPr kumimoji="0" lang="it-IT" sz="1800" b="1" i="0" u="none" kern="1200" cap="none" spc="0" normalizeH="0" baseline="0" noProof="0" dirty="0">
                <a:ln>
                  <a:noFill/>
                </a:ln>
                <a:solidFill>
                  <a:srgbClr val="4472C4">
                    <a:lumMod val="75000"/>
                  </a:srgbClr>
                </a:solidFill>
                <a:effectLst/>
                <a:uLnTx/>
                <a:uFillTx/>
                <a:latin typeface="Calibri" panose="020F0502020204030204"/>
                <a:ea typeface="+mn-ea"/>
                <a:cs typeface="+mn-cs"/>
              </a:rPr>
              <a:t>O il dato è diffondibile e allora dobbiamo indicare la norma</a:t>
            </a:r>
          </a:p>
          <a:p>
            <a:pPr marL="285750" indent="-285750" algn="l">
              <a:buFont typeface="Wingdings" panose="05000000000000000000" pitchFamily="2" charset="2"/>
              <a:buChar char="ü"/>
              <a:defRPr/>
            </a:pPr>
            <a:endParaRPr kumimoji="0" lang="it-IT" sz="1800" b="1" i="0" u="none" kern="1200" cap="none" spc="0" normalizeH="0" baseline="0" noProof="0" dirty="0">
              <a:ln>
                <a:noFill/>
              </a:ln>
              <a:solidFill>
                <a:srgbClr val="4472C4">
                  <a:lumMod val="75000"/>
                </a:srgbClr>
              </a:solidFill>
              <a:effectLst/>
              <a:uLnTx/>
              <a:uFillTx/>
              <a:latin typeface="Calibri" panose="020F0502020204030204"/>
              <a:ea typeface="+mn-ea"/>
              <a:cs typeface="+mn-cs"/>
            </a:endParaRPr>
          </a:p>
          <a:p>
            <a:pPr marL="285750" indent="-285750" algn="l">
              <a:buFont typeface="Wingdings" panose="05000000000000000000" pitchFamily="2" charset="2"/>
              <a:buChar char="ü"/>
              <a:defRPr/>
            </a:pPr>
            <a:r>
              <a:rPr lang="it-IT" sz="1800" b="1" dirty="0">
                <a:solidFill>
                  <a:srgbClr val="4472C4">
                    <a:lumMod val="75000"/>
                  </a:srgbClr>
                </a:solidFill>
                <a:latin typeface="Calibri" panose="020F0502020204030204"/>
              </a:rPr>
              <a:t>O il dato non è diffondibile e allora dobbiamo fare la Scheda  privacy</a:t>
            </a:r>
            <a:endParaRPr kumimoji="0" lang="it-IT" sz="1800" b="1" i="0" u="none" kern="1200" cap="none" spc="0" normalizeH="0" baseline="0" noProof="0" dirty="0">
              <a:ln>
                <a:noFill/>
              </a:ln>
              <a:solidFill>
                <a:srgbClr val="4472C4">
                  <a:lumMod val="75000"/>
                </a:srgbClr>
              </a:solidFill>
              <a:effectLst/>
              <a:uLnTx/>
              <a:uFillTx/>
              <a:latin typeface="Calibri" panose="020F0502020204030204"/>
              <a:ea typeface="+mn-ea"/>
              <a:cs typeface="+mn-cs"/>
            </a:endParaRPr>
          </a:p>
          <a:p>
            <a:endParaRPr lang="it-IT" dirty="0"/>
          </a:p>
        </p:txBody>
      </p:sp>
    </p:spTree>
    <p:extLst>
      <p:ext uri="{BB962C8B-B14F-4D97-AF65-F5344CB8AC3E}">
        <p14:creationId xmlns:p14="http://schemas.microsoft.com/office/powerpoint/2010/main" val="29719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Immagine che contiene disegnando, cibo&#10;&#10;Descrizione generata automaticamente">
            <a:extLst>
              <a:ext uri="{FF2B5EF4-FFF2-40B4-BE49-F238E27FC236}">
                <a16:creationId xmlns:a16="http://schemas.microsoft.com/office/drawing/2014/main" id="{D5CB1855-9D76-4A86-88C0-4D4D5A0DE83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982489" y="6070935"/>
            <a:ext cx="2899242" cy="427638"/>
          </a:xfrm>
          <a:custGeom>
            <a:avLst/>
            <a:gdLst/>
            <a:ahLst/>
            <a:cxnLst/>
            <a:rect l="l" t="t" r="r" b="b"/>
            <a:pathLst>
              <a:path w="2833631" h="2677010">
                <a:moveTo>
                  <a:pt x="49418" y="0"/>
                </a:moveTo>
                <a:lnTo>
                  <a:pt x="2784213" y="0"/>
                </a:lnTo>
                <a:cubicBezTo>
                  <a:pt x="2811506" y="0"/>
                  <a:pt x="2833631" y="22125"/>
                  <a:pt x="2833631" y="49418"/>
                </a:cubicBezTo>
                <a:lnTo>
                  <a:pt x="2833631" y="2627592"/>
                </a:lnTo>
                <a:cubicBezTo>
                  <a:pt x="2833631" y="2654885"/>
                  <a:pt x="2811506" y="2677010"/>
                  <a:pt x="2784213" y="2677010"/>
                </a:cubicBezTo>
                <a:lnTo>
                  <a:pt x="49418" y="2677010"/>
                </a:lnTo>
                <a:cubicBezTo>
                  <a:pt x="22125" y="2677010"/>
                  <a:pt x="0" y="2654885"/>
                  <a:pt x="0" y="2627592"/>
                </a:cubicBezTo>
                <a:lnTo>
                  <a:pt x="0" y="49418"/>
                </a:lnTo>
                <a:cubicBezTo>
                  <a:pt x="0" y="22125"/>
                  <a:pt x="22125" y="0"/>
                  <a:pt x="49418" y="0"/>
                </a:cubicBezTo>
                <a:close/>
              </a:path>
            </a:pathLst>
          </a:custGeom>
        </p:spPr>
      </p:pic>
      <p:pic>
        <p:nvPicPr>
          <p:cNvPr id="13" name="Picture 2">
            <a:extLst>
              <a:ext uri="{FF2B5EF4-FFF2-40B4-BE49-F238E27FC236}">
                <a16:creationId xmlns:a16="http://schemas.microsoft.com/office/drawing/2014/main" id="{89166382-46FD-4387-8748-CAC2EDD6F3C3}"/>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1" b="2425"/>
          <a:stretch/>
        </p:blipFill>
        <p:spPr bwMode="auto">
          <a:xfrm>
            <a:off x="87540" y="103948"/>
            <a:ext cx="1546901" cy="1565798"/>
          </a:xfrm>
          <a:custGeom>
            <a:avLst/>
            <a:gdLst/>
            <a:ahLst/>
            <a:cxnLst/>
            <a:rect l="l" t="t" r="r" b="b"/>
            <a:pathLst>
              <a:path w="4438338" h="2323972">
                <a:moveTo>
                  <a:pt x="69905" y="0"/>
                </a:moveTo>
                <a:lnTo>
                  <a:pt x="4368433" y="0"/>
                </a:lnTo>
                <a:cubicBezTo>
                  <a:pt x="4407040" y="0"/>
                  <a:pt x="4438338" y="31298"/>
                  <a:pt x="4438338" y="69905"/>
                </a:cubicBezTo>
                <a:lnTo>
                  <a:pt x="4438338" y="2254067"/>
                </a:lnTo>
                <a:cubicBezTo>
                  <a:pt x="4438338" y="2292674"/>
                  <a:pt x="4407040" y="2323972"/>
                  <a:pt x="4368433" y="2323972"/>
                </a:cubicBezTo>
                <a:lnTo>
                  <a:pt x="69905" y="2323972"/>
                </a:lnTo>
                <a:cubicBezTo>
                  <a:pt x="31298" y="2323972"/>
                  <a:pt x="0" y="2292674"/>
                  <a:pt x="0" y="2254067"/>
                </a:cubicBezTo>
                <a:lnTo>
                  <a:pt x="0" y="69905"/>
                </a:lnTo>
                <a:cubicBezTo>
                  <a:pt x="0" y="31298"/>
                  <a:pt x="31298" y="0"/>
                  <a:pt x="69905" y="0"/>
                </a:cubicBezTo>
                <a:close/>
              </a:path>
            </a:pathLst>
          </a:custGeom>
          <a:extLst>
            <a:ext uri="{909E8E84-426E-40DD-AFC4-6F175D3DCCD1}">
              <a14:hiddenFill xmlns:a14="http://schemas.microsoft.com/office/drawing/2010/main">
                <a:solidFill>
                  <a:srgbClr val="FFFFFF"/>
                </a:solidFill>
              </a14:hiddenFill>
            </a:ext>
          </a:extLst>
        </p:spPr>
      </p:pic>
      <p:sp>
        <p:nvSpPr>
          <p:cNvPr id="14" name="CasellaDiTesto 13">
            <a:extLst>
              <a:ext uri="{FF2B5EF4-FFF2-40B4-BE49-F238E27FC236}">
                <a16:creationId xmlns:a16="http://schemas.microsoft.com/office/drawing/2014/main" id="{52FB4780-595C-49DB-A537-EE8FA8E8DCC6}"/>
              </a:ext>
            </a:extLst>
          </p:cNvPr>
          <p:cNvSpPr txBox="1"/>
          <p:nvPr/>
        </p:nvSpPr>
        <p:spPr>
          <a:xfrm>
            <a:off x="1759608" y="274667"/>
            <a:ext cx="10552969" cy="1323439"/>
          </a:xfrm>
          <a:prstGeom prst="rect">
            <a:avLst/>
          </a:prstGeom>
          <a:noFill/>
        </p:spPr>
        <p:txBody>
          <a:bodyPr wrap="square" rtlCol="0">
            <a:spAutoFit/>
          </a:bodyPr>
          <a:lstStyle/>
          <a:p>
            <a:r>
              <a:rPr lang="en-US" sz="4000" b="1" dirty="0">
                <a:solidFill>
                  <a:schemeClr val="accent1">
                    <a:lumMod val="75000"/>
                  </a:schemeClr>
                </a:solidFill>
              </a:rPr>
              <a:t>Gestione </a:t>
            </a:r>
            <a:r>
              <a:rPr lang="en-US" sz="4000" b="1" dirty="0" err="1">
                <a:solidFill>
                  <a:schemeClr val="accent1">
                    <a:lumMod val="75000"/>
                  </a:schemeClr>
                </a:solidFill>
              </a:rPr>
              <a:t>dell’allegato</a:t>
            </a:r>
            <a:r>
              <a:rPr lang="en-US" sz="4000" b="1" dirty="0">
                <a:solidFill>
                  <a:schemeClr val="accent1">
                    <a:lumMod val="75000"/>
                  </a:schemeClr>
                </a:solidFill>
              </a:rPr>
              <a:t> Scheda privacy</a:t>
            </a:r>
          </a:p>
          <a:p>
            <a:endParaRPr lang="it-IT" sz="4000" dirty="0">
              <a:solidFill>
                <a:schemeClr val="accent1">
                  <a:lumMod val="75000"/>
                </a:schemeClr>
              </a:solidFill>
            </a:endParaRPr>
          </a:p>
        </p:txBody>
      </p:sp>
      <p:pic>
        <p:nvPicPr>
          <p:cNvPr id="16" name="Picture 2">
            <a:extLst>
              <a:ext uri="{FF2B5EF4-FFF2-40B4-BE49-F238E27FC236}">
                <a16:creationId xmlns:a16="http://schemas.microsoft.com/office/drawing/2014/main" id="{E0FCD1CE-C125-4AC9-80DB-F5B5DD0BC9D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540" y="1747607"/>
            <a:ext cx="12192000" cy="2899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ttangolo 16">
            <a:extLst>
              <a:ext uri="{FF2B5EF4-FFF2-40B4-BE49-F238E27FC236}">
                <a16:creationId xmlns:a16="http://schemas.microsoft.com/office/drawing/2014/main" id="{330A824B-600D-4DB7-99B5-E86F98218675}"/>
              </a:ext>
            </a:extLst>
          </p:cNvPr>
          <p:cNvSpPr/>
          <p:nvPr/>
        </p:nvSpPr>
        <p:spPr>
          <a:xfrm>
            <a:off x="483406" y="5055271"/>
            <a:ext cx="11225187" cy="607854"/>
          </a:xfrm>
          <a:prstGeom prst="rect">
            <a:avLst/>
          </a:prstGeom>
          <a:solidFill>
            <a:schemeClr val="accent4">
              <a:lumMod val="40000"/>
              <a:lumOff val="6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it-IT" sz="2000" i="1" dirty="0">
                <a:ln w="0"/>
                <a:solidFill>
                  <a:schemeClr val="accent1">
                    <a:lumMod val="75000"/>
                  </a:schemeClr>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Times New Roman" panose="02020603050405020304" pitchFamily="18" charset="0"/>
              </a:rPr>
              <a:t>NOTA BENE: la scrivania atti  non consente di procedere se non viene caricato l’allegato “Scheda privacy”</a:t>
            </a:r>
            <a:endParaRPr lang="it-IT" sz="2000" i="1" dirty="0">
              <a:ln w="0"/>
              <a:solidFill>
                <a:schemeClr val="accent1">
                  <a:lumMod val="75000"/>
                </a:schemeClr>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278649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Immagine che contiene disegnando, cibo&#10;&#10;Descrizione generata automaticamente">
            <a:extLst>
              <a:ext uri="{FF2B5EF4-FFF2-40B4-BE49-F238E27FC236}">
                <a16:creationId xmlns:a16="http://schemas.microsoft.com/office/drawing/2014/main" id="{D5CB1855-9D76-4A86-88C0-4D4D5A0DE83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006091" y="6277188"/>
            <a:ext cx="2899242" cy="427638"/>
          </a:xfrm>
          <a:custGeom>
            <a:avLst/>
            <a:gdLst/>
            <a:ahLst/>
            <a:cxnLst/>
            <a:rect l="l" t="t" r="r" b="b"/>
            <a:pathLst>
              <a:path w="2833631" h="2677010">
                <a:moveTo>
                  <a:pt x="49418" y="0"/>
                </a:moveTo>
                <a:lnTo>
                  <a:pt x="2784213" y="0"/>
                </a:lnTo>
                <a:cubicBezTo>
                  <a:pt x="2811506" y="0"/>
                  <a:pt x="2833631" y="22125"/>
                  <a:pt x="2833631" y="49418"/>
                </a:cubicBezTo>
                <a:lnTo>
                  <a:pt x="2833631" y="2627592"/>
                </a:lnTo>
                <a:cubicBezTo>
                  <a:pt x="2833631" y="2654885"/>
                  <a:pt x="2811506" y="2677010"/>
                  <a:pt x="2784213" y="2677010"/>
                </a:cubicBezTo>
                <a:lnTo>
                  <a:pt x="49418" y="2677010"/>
                </a:lnTo>
                <a:cubicBezTo>
                  <a:pt x="22125" y="2677010"/>
                  <a:pt x="0" y="2654885"/>
                  <a:pt x="0" y="2627592"/>
                </a:cubicBezTo>
                <a:lnTo>
                  <a:pt x="0" y="49418"/>
                </a:lnTo>
                <a:cubicBezTo>
                  <a:pt x="0" y="22125"/>
                  <a:pt x="22125" y="0"/>
                  <a:pt x="49418" y="0"/>
                </a:cubicBezTo>
                <a:close/>
              </a:path>
            </a:pathLst>
          </a:custGeom>
        </p:spPr>
      </p:pic>
      <p:pic>
        <p:nvPicPr>
          <p:cNvPr id="13" name="Picture 2">
            <a:extLst>
              <a:ext uri="{FF2B5EF4-FFF2-40B4-BE49-F238E27FC236}">
                <a16:creationId xmlns:a16="http://schemas.microsoft.com/office/drawing/2014/main" id="{89166382-46FD-4387-8748-CAC2EDD6F3C3}"/>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1" b="2425"/>
          <a:stretch/>
        </p:blipFill>
        <p:spPr bwMode="auto">
          <a:xfrm>
            <a:off x="87540" y="103948"/>
            <a:ext cx="1546901" cy="1565798"/>
          </a:xfrm>
          <a:custGeom>
            <a:avLst/>
            <a:gdLst/>
            <a:ahLst/>
            <a:cxnLst/>
            <a:rect l="l" t="t" r="r" b="b"/>
            <a:pathLst>
              <a:path w="4438338" h="2323972">
                <a:moveTo>
                  <a:pt x="69905" y="0"/>
                </a:moveTo>
                <a:lnTo>
                  <a:pt x="4368433" y="0"/>
                </a:lnTo>
                <a:cubicBezTo>
                  <a:pt x="4407040" y="0"/>
                  <a:pt x="4438338" y="31298"/>
                  <a:pt x="4438338" y="69905"/>
                </a:cubicBezTo>
                <a:lnTo>
                  <a:pt x="4438338" y="2254067"/>
                </a:lnTo>
                <a:cubicBezTo>
                  <a:pt x="4438338" y="2292674"/>
                  <a:pt x="4407040" y="2323972"/>
                  <a:pt x="4368433" y="2323972"/>
                </a:cubicBezTo>
                <a:lnTo>
                  <a:pt x="69905" y="2323972"/>
                </a:lnTo>
                <a:cubicBezTo>
                  <a:pt x="31298" y="2323972"/>
                  <a:pt x="0" y="2292674"/>
                  <a:pt x="0" y="2254067"/>
                </a:cubicBezTo>
                <a:lnTo>
                  <a:pt x="0" y="69905"/>
                </a:lnTo>
                <a:cubicBezTo>
                  <a:pt x="0" y="31298"/>
                  <a:pt x="31298" y="0"/>
                  <a:pt x="69905" y="0"/>
                </a:cubicBezTo>
                <a:close/>
              </a:path>
            </a:pathLst>
          </a:custGeom>
          <a:extLst>
            <a:ext uri="{909E8E84-426E-40DD-AFC4-6F175D3DCCD1}">
              <a14:hiddenFill xmlns:a14="http://schemas.microsoft.com/office/drawing/2010/main">
                <a:solidFill>
                  <a:srgbClr val="FFFFFF"/>
                </a:solidFill>
              </a14:hiddenFill>
            </a:ext>
          </a:extLst>
        </p:spPr>
      </p:pic>
      <p:sp>
        <p:nvSpPr>
          <p:cNvPr id="14" name="CasellaDiTesto 13">
            <a:extLst>
              <a:ext uri="{FF2B5EF4-FFF2-40B4-BE49-F238E27FC236}">
                <a16:creationId xmlns:a16="http://schemas.microsoft.com/office/drawing/2014/main" id="{52FB4780-595C-49DB-A537-EE8FA8E8DCC6}"/>
              </a:ext>
            </a:extLst>
          </p:cNvPr>
          <p:cNvSpPr txBox="1"/>
          <p:nvPr/>
        </p:nvSpPr>
        <p:spPr>
          <a:xfrm>
            <a:off x="1782463" y="669377"/>
            <a:ext cx="10552969"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40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Il documento finale</a:t>
            </a:r>
            <a:endParaRPr kumimoji="0" lang="it-IT" sz="4000" b="0"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sp>
        <p:nvSpPr>
          <p:cNvPr id="2" name="Rettangolo con angoli arrotondati 1">
            <a:extLst>
              <a:ext uri="{FF2B5EF4-FFF2-40B4-BE49-F238E27FC236}">
                <a16:creationId xmlns:a16="http://schemas.microsoft.com/office/drawing/2014/main" id="{51C957B2-87DB-4DC0-BC9C-48F0826BFB52}"/>
              </a:ext>
            </a:extLst>
          </p:cNvPr>
          <p:cNvSpPr/>
          <p:nvPr/>
        </p:nvSpPr>
        <p:spPr>
          <a:xfrm>
            <a:off x="3422667" y="2632441"/>
            <a:ext cx="5116322" cy="707886"/>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228600" marR="0" lvl="0" indent="0" algn="ctr" defTabSz="914400" rtl="0" eaLnBrk="1" fontAlgn="auto" latinLnBrk="0" hangingPunct="1">
              <a:lnSpc>
                <a:spcPct val="110000"/>
              </a:lnSpc>
              <a:spcBef>
                <a:spcPts val="0"/>
              </a:spcBef>
              <a:spcAft>
                <a:spcPts val="0"/>
              </a:spcAft>
              <a:buClrTx/>
              <a:buSzTx/>
              <a:buFontTx/>
              <a:buNone/>
              <a:tabLst/>
              <a:defRPr/>
            </a:pPr>
            <a:r>
              <a:rPr kumimoji="0" lang="it-IT" sz="2800" b="0"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1. Un solo documento finale</a:t>
            </a:r>
          </a:p>
        </p:txBody>
      </p:sp>
      <p:sp>
        <p:nvSpPr>
          <p:cNvPr id="12" name="Rettangolo con angoli arrotondati 11">
            <a:extLst>
              <a:ext uri="{FF2B5EF4-FFF2-40B4-BE49-F238E27FC236}">
                <a16:creationId xmlns:a16="http://schemas.microsoft.com/office/drawing/2014/main" id="{3F39AE71-78C4-46D4-B958-5D42E32FCB43}"/>
              </a:ext>
            </a:extLst>
          </p:cNvPr>
          <p:cNvSpPr/>
          <p:nvPr/>
        </p:nvSpPr>
        <p:spPr>
          <a:xfrm>
            <a:off x="1271058" y="4658818"/>
            <a:ext cx="9448799" cy="1305337"/>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228600" marR="0" lvl="0" indent="0" algn="ctr" defTabSz="914400" rtl="0" eaLnBrk="1" fontAlgn="auto" latinLnBrk="0" hangingPunct="1">
              <a:lnSpc>
                <a:spcPct val="110000"/>
              </a:lnSpc>
              <a:spcBef>
                <a:spcPts val="0"/>
              </a:spcBef>
              <a:spcAft>
                <a:spcPts val="0"/>
              </a:spcAft>
              <a:buClrTx/>
              <a:buSzTx/>
              <a:buFontTx/>
              <a:buNone/>
              <a:tabLst/>
              <a:defRPr/>
            </a:pPr>
            <a:r>
              <a:rPr kumimoji="0" lang="it-IT" sz="2800" b="0"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1. documento finale con scheda privacy</a:t>
            </a:r>
          </a:p>
          <a:p>
            <a:pPr marL="228600" marR="0" lvl="0" indent="0" algn="ctr" defTabSz="914400" rtl="0" eaLnBrk="1" fontAlgn="auto" latinLnBrk="0" hangingPunct="1">
              <a:lnSpc>
                <a:spcPct val="110000"/>
              </a:lnSpc>
              <a:spcBef>
                <a:spcPts val="0"/>
              </a:spcBef>
              <a:spcAft>
                <a:spcPts val="0"/>
              </a:spcAft>
              <a:buClrTx/>
              <a:buSzTx/>
              <a:buFontTx/>
              <a:buNone/>
              <a:tabLst/>
              <a:defRPr/>
            </a:pPr>
            <a:r>
              <a:rPr kumimoji="0" lang="it-IT" sz="2800" b="0"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2. documento per la pubblicazione senza scheda privacy</a:t>
            </a:r>
          </a:p>
        </p:txBody>
      </p:sp>
      <p:sp>
        <p:nvSpPr>
          <p:cNvPr id="5" name="CasellaDiTesto 4">
            <a:extLst>
              <a:ext uri="{FF2B5EF4-FFF2-40B4-BE49-F238E27FC236}">
                <a16:creationId xmlns:a16="http://schemas.microsoft.com/office/drawing/2014/main" id="{B6A7EE40-A73D-4374-97D3-C7247EB49B51}"/>
              </a:ext>
            </a:extLst>
          </p:cNvPr>
          <p:cNvSpPr txBox="1"/>
          <p:nvPr/>
        </p:nvSpPr>
        <p:spPr>
          <a:xfrm>
            <a:off x="3608294" y="3934233"/>
            <a:ext cx="4617290"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3600" b="0"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Atto con scheda privacy</a:t>
            </a:r>
          </a:p>
        </p:txBody>
      </p:sp>
      <p:sp>
        <p:nvSpPr>
          <p:cNvPr id="15" name="CasellaDiTesto 14">
            <a:extLst>
              <a:ext uri="{FF2B5EF4-FFF2-40B4-BE49-F238E27FC236}">
                <a16:creationId xmlns:a16="http://schemas.microsoft.com/office/drawing/2014/main" id="{0EABE9CF-46B3-4DFF-82B8-BEE68580B7C8}"/>
              </a:ext>
            </a:extLst>
          </p:cNvPr>
          <p:cNvSpPr txBox="1"/>
          <p:nvPr/>
        </p:nvSpPr>
        <p:spPr>
          <a:xfrm>
            <a:off x="3422667" y="1863190"/>
            <a:ext cx="4988545"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3600" b="0"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Atto senza scheda privacy</a:t>
            </a:r>
          </a:p>
        </p:txBody>
      </p:sp>
    </p:spTree>
    <p:extLst>
      <p:ext uri="{BB962C8B-B14F-4D97-AF65-F5344CB8AC3E}">
        <p14:creationId xmlns:p14="http://schemas.microsoft.com/office/powerpoint/2010/main" val="208390441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2023</TotalTime>
  <Words>1408</Words>
  <Application>Microsoft Office PowerPoint</Application>
  <PresentationFormat>Widescreen</PresentationFormat>
  <Paragraphs>112</Paragraphs>
  <Slides>7</Slides>
  <Notes>7</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7</vt:i4>
      </vt:variant>
    </vt:vector>
  </HeadingPairs>
  <TitlesOfParts>
    <vt:vector size="12" baseType="lpstr">
      <vt:lpstr>Arial</vt:lpstr>
      <vt:lpstr>Calibri</vt:lpstr>
      <vt:lpstr>Calibri Light</vt:lpstr>
      <vt:lpstr>Wingdings</vt:lpstr>
      <vt:lpstr>Tema di Office</vt:lpstr>
      <vt:lpstr>La privacy nel sistema di gestione atti della Regione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«scheda privacy» nel sistema degli atti amministrativi della Regione Emilia-Romagna</dc:title>
  <dc:creator>fiorenzo peirano</dc:creator>
  <cp:lastModifiedBy>Pagnotta Silvia</cp:lastModifiedBy>
  <cp:revision>133</cp:revision>
  <dcterms:created xsi:type="dcterms:W3CDTF">2020-09-17T19:27:27Z</dcterms:created>
  <dcterms:modified xsi:type="dcterms:W3CDTF">2021-03-30T14:30:01Z</dcterms:modified>
</cp:coreProperties>
</file>